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3"/>
  </p:notesMasterIdLst>
  <p:sldIdLst>
    <p:sldId id="276" r:id="rId2"/>
    <p:sldId id="279" r:id="rId3"/>
    <p:sldId id="350" r:id="rId4"/>
    <p:sldId id="351" r:id="rId5"/>
    <p:sldId id="352" r:id="rId6"/>
    <p:sldId id="353" r:id="rId7"/>
    <p:sldId id="354" r:id="rId8"/>
    <p:sldId id="355" r:id="rId9"/>
    <p:sldId id="356" r:id="rId10"/>
    <p:sldId id="361" r:id="rId11"/>
    <p:sldId id="362" r:id="rId12"/>
    <p:sldId id="398" r:id="rId13"/>
    <p:sldId id="399" r:id="rId14"/>
    <p:sldId id="400" r:id="rId15"/>
    <p:sldId id="401" r:id="rId16"/>
    <p:sldId id="402" r:id="rId17"/>
    <p:sldId id="403" r:id="rId18"/>
    <p:sldId id="395" r:id="rId19"/>
    <p:sldId id="396" r:id="rId20"/>
    <p:sldId id="347" r:id="rId21"/>
    <p:sldId id="393" r:id="rId22"/>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69E8440-B595-41DB-904D-5FA8406BDF07}">
          <p14:sldIdLst>
            <p14:sldId id="276"/>
            <p14:sldId id="279"/>
            <p14:sldId id="350"/>
            <p14:sldId id="351"/>
            <p14:sldId id="352"/>
            <p14:sldId id="353"/>
            <p14:sldId id="354"/>
            <p14:sldId id="355"/>
            <p14:sldId id="356"/>
            <p14:sldId id="361"/>
            <p14:sldId id="362"/>
            <p14:sldId id="398"/>
            <p14:sldId id="399"/>
            <p14:sldId id="400"/>
            <p14:sldId id="401"/>
            <p14:sldId id="402"/>
            <p14:sldId id="403"/>
            <p14:sldId id="395"/>
            <p14:sldId id="396"/>
            <p14:sldId id="347"/>
            <p14:sldId id="393"/>
          </p14:sldIdLst>
        </p14:section>
        <p14:section name="Untitled Section" id="{88E93331-15B1-4250-805A-C2B36FF8963A}">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guide id="3" orient="horz" pos="2932">
          <p15:clr>
            <a:srgbClr val="A4A3A4"/>
          </p15:clr>
        </p15:guide>
        <p15:guide id="4" pos="22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743" autoAdjust="0"/>
    <p:restoredTop sz="83019" autoAdjust="0"/>
  </p:normalViewPr>
  <p:slideViewPr>
    <p:cSldViewPr>
      <p:cViewPr>
        <p:scale>
          <a:sx n="96" d="100"/>
          <a:sy n="96" d="100"/>
        </p:scale>
        <p:origin x="-922" y="-17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74" d="100"/>
          <a:sy n="74" d="100"/>
        </p:scale>
        <p:origin x="-2914" y="-82"/>
      </p:cViewPr>
      <p:guideLst>
        <p:guide orient="horz" pos="2880"/>
        <p:guide orient="horz" pos="2932"/>
        <p:guide pos="2160"/>
        <p:guide pos="22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CA"/>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651ED4E7-BB82-434B-886E-D6E16A06957A}" type="datetimeFigureOut">
              <a:rPr lang="en-CA" smtClean="0"/>
              <a:t>2018-07-01</a:t>
            </a:fld>
            <a:endParaRPr lang="en-CA"/>
          </a:p>
        </p:txBody>
      </p:sp>
      <p:sp>
        <p:nvSpPr>
          <p:cNvPr id="4" name="Slide Image Placeholder 3"/>
          <p:cNvSpPr>
            <a:spLocks noGrp="1" noRot="1" noChangeAspect="1"/>
          </p:cNvSpPr>
          <p:nvPr>
            <p:ph type="sldImg" idx="2"/>
          </p:nvPr>
        </p:nvSpPr>
        <p:spPr>
          <a:xfrm>
            <a:off x="1431925" y="1163638"/>
            <a:ext cx="4189413" cy="3141662"/>
          </a:xfrm>
          <a:prstGeom prst="rect">
            <a:avLst/>
          </a:prstGeom>
          <a:noFill/>
          <a:ln w="12700">
            <a:solidFill>
              <a:prstClr val="black"/>
            </a:solidFill>
          </a:ln>
        </p:spPr>
        <p:txBody>
          <a:bodyPr vert="horz" lIns="93497" tIns="46749" rIns="93497" bIns="46749" rtlCol="0" anchor="ctr"/>
          <a:lstStyle/>
          <a:p>
            <a:endParaRPr lang="en-CA"/>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CA"/>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0C4B30E7-2CD3-42AD-9831-CCCBCF880C6F}" type="slidenum">
              <a:rPr lang="en-CA" smtClean="0"/>
              <a:t>‹#›</a:t>
            </a:fld>
            <a:endParaRPr lang="en-CA"/>
          </a:p>
        </p:txBody>
      </p:sp>
    </p:spTree>
    <p:extLst>
      <p:ext uri="{BB962C8B-B14F-4D97-AF65-F5344CB8AC3E}">
        <p14:creationId xmlns:p14="http://schemas.microsoft.com/office/powerpoint/2010/main" val="3372298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eretrievernews.com/store/p7/Judge's_Manual_(Digital_eBook_Edition).html" TargetMode="External"/><Relationship Id="rId7" Type="http://schemas.openxmlformats.org/officeDocument/2006/relationships/hyperlink" Target="https://www.ckc.ca/en/Files/Forms/Shows-Trials/Event-Rules-Regulations/Hunt-Test-Rules-and-Regulations-for-Retrievers-Bar"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theretrievernews.com/" TargetMode="External"/><Relationship Id="rId5" Type="http://schemas.openxmlformats.org/officeDocument/2006/relationships/hyperlink" Target="http://cdn.agilitycms.com/retrievers-online/AMJ_2012_Judging%20Checklist-hi%20res.pdf" TargetMode="External"/><Relationship Id="rId4" Type="http://schemas.openxmlformats.org/officeDocument/2006/relationships/hyperlink" Target="http://www.retrieversonline.com/"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5327" y="4480004"/>
            <a:ext cx="5642610" cy="4711050"/>
          </a:xfrm>
        </p:spPr>
        <p:txBody>
          <a:bodyPr/>
          <a:lstStyle/>
          <a:p>
            <a:pPr algn="ctr"/>
            <a:r>
              <a:rPr lang="en-CA" sz="1100" b="1" dirty="0"/>
              <a:t>Sources For Good Information on Judging, Field Work and Setting up Good Tests </a:t>
            </a:r>
          </a:p>
          <a:p>
            <a:pPr algn="ctr"/>
            <a:r>
              <a:rPr lang="en-CA" sz="1100" b="1" dirty="0"/>
              <a:t>(Copy links into your browser)</a:t>
            </a:r>
          </a:p>
          <a:p>
            <a:pPr algn="ctr"/>
            <a:endParaRPr lang="en-CA" sz="1100" dirty="0"/>
          </a:p>
          <a:p>
            <a:pPr marL="171450" indent="-171450">
              <a:buFontTx/>
              <a:buChar char="-"/>
            </a:pPr>
            <a:r>
              <a:rPr lang="en-CA" sz="1100" b="1" i="1" dirty="0"/>
              <a:t>Retriever Field Trial Judging – A Manual </a:t>
            </a:r>
            <a:r>
              <a:rPr lang="en-CA" sz="1100" i="1" dirty="0"/>
              <a:t>- </a:t>
            </a:r>
            <a:r>
              <a:rPr lang="en-CA" sz="1100" dirty="0"/>
              <a:t> “The Blue Book”  Aimed at field trial judges but carries a large amount of information that would translate well to hunt tests and WC/I/X work</a:t>
            </a:r>
          </a:p>
          <a:p>
            <a:pPr marL="628650" lvl="1" indent="-171450">
              <a:buFontTx/>
              <a:buChar char="-"/>
            </a:pPr>
            <a:r>
              <a:rPr lang="en-CA" sz="1100" b="1" dirty="0">
                <a:hlinkClick r:id="rId3"/>
              </a:rPr>
              <a:t>https://www.theretrievernews.com/store/p7/Judge%27s_Manual_%28Digital_eBook_Edition%29.html</a:t>
            </a:r>
            <a:endParaRPr lang="en-CA" sz="1100" b="1" dirty="0"/>
          </a:p>
          <a:p>
            <a:pPr marL="628650" lvl="1" indent="-171450">
              <a:buFontTx/>
              <a:buChar char="-"/>
            </a:pPr>
            <a:endParaRPr lang="en-CA" sz="1100" dirty="0"/>
          </a:p>
          <a:p>
            <a:pPr marL="171450" indent="-171450">
              <a:buFontTx/>
              <a:buChar char="-"/>
            </a:pPr>
            <a:r>
              <a:rPr lang="en-CA" sz="1100" b="1" i="1" dirty="0"/>
              <a:t>Retrievers ONLINE </a:t>
            </a:r>
            <a:r>
              <a:rPr lang="en-CA" sz="1100" i="1" dirty="0"/>
              <a:t>- </a:t>
            </a:r>
            <a:r>
              <a:rPr lang="en-CA" sz="1100" dirty="0"/>
              <a:t>Dennis Voigt has published many outstanding articles on judging in his Retrievers ONLINE magazine and currently appear on his blog.</a:t>
            </a:r>
          </a:p>
          <a:p>
            <a:pPr marL="628650" lvl="1" indent="-171450">
              <a:buFontTx/>
              <a:buChar char="-"/>
            </a:pPr>
            <a:r>
              <a:rPr lang="en-CA" sz="1100" b="1" dirty="0">
                <a:hlinkClick r:id="rId4"/>
              </a:rPr>
              <a:t>http://www.retrieversonline.com/</a:t>
            </a:r>
            <a:endParaRPr lang="en-CA" sz="1100" b="1" dirty="0"/>
          </a:p>
          <a:p>
            <a:pPr marL="171450" indent="-171450">
              <a:buFontTx/>
              <a:buChar char="-"/>
            </a:pPr>
            <a:endParaRPr lang="en-CA" sz="1100" dirty="0"/>
          </a:p>
          <a:p>
            <a:pPr marL="171450" indent="-171450">
              <a:buFontTx/>
              <a:buChar char="-"/>
            </a:pPr>
            <a:r>
              <a:rPr lang="en-CA" sz="1100" b="1" i="1" dirty="0"/>
              <a:t>Retriever Field Trial Judging Fundamental and Checklist</a:t>
            </a:r>
          </a:p>
          <a:p>
            <a:pPr marL="628650" lvl="1" indent="-171450">
              <a:buFontTx/>
              <a:buChar char="-"/>
            </a:pPr>
            <a:r>
              <a:rPr lang="en-CA" sz="1100" b="1" dirty="0">
                <a:hlinkClick r:id="rId5"/>
              </a:rPr>
              <a:t>http://cdn.agilitycms.com/retrievers-online/AMJ_2012_Judging%20Checklist-hi%20res.pdf</a:t>
            </a:r>
            <a:endParaRPr lang="en-CA" sz="1100" b="1" dirty="0"/>
          </a:p>
          <a:p>
            <a:pPr lvl="1"/>
            <a:r>
              <a:rPr lang="en-CA" sz="1100" dirty="0"/>
              <a:t> </a:t>
            </a:r>
          </a:p>
          <a:p>
            <a:pPr marL="171450" indent="-171450">
              <a:buFontTx/>
              <a:buChar char="-"/>
            </a:pPr>
            <a:r>
              <a:rPr lang="en-CA" sz="1100" b="1" i="1" dirty="0"/>
              <a:t>Retriever News</a:t>
            </a:r>
          </a:p>
          <a:p>
            <a:pPr marL="628650" lvl="1" indent="-171450">
              <a:buFontTx/>
              <a:buChar char="-"/>
            </a:pPr>
            <a:r>
              <a:rPr lang="en-CA" sz="1100" b="1" dirty="0">
                <a:hlinkClick r:id="rId6"/>
              </a:rPr>
              <a:t>https://www.theretrievernews.com/</a:t>
            </a:r>
            <a:endParaRPr lang="en-CA" sz="1100" b="1" dirty="0"/>
          </a:p>
          <a:p>
            <a:pPr marL="628650" lvl="1" indent="-171450">
              <a:buFontTx/>
              <a:buChar char="-"/>
            </a:pPr>
            <a:endParaRPr lang="en-CA" sz="1100" b="1" i="1" dirty="0"/>
          </a:p>
          <a:p>
            <a:pPr marL="171450" indent="-171450">
              <a:buFontTx/>
              <a:buChar char="-"/>
            </a:pPr>
            <a:r>
              <a:rPr lang="en-CA" sz="1100" b="1" i="1" dirty="0"/>
              <a:t>CKC Rules and Regulations</a:t>
            </a:r>
          </a:p>
          <a:p>
            <a:pPr marL="628650" lvl="1" indent="-171450">
              <a:buFontTx/>
              <a:buChar char="-"/>
            </a:pPr>
            <a:r>
              <a:rPr lang="en-CA" sz="1100" b="1" dirty="0">
                <a:hlinkClick r:id="rId7"/>
              </a:rPr>
              <a:t>https://www.ckc.ca/en/Files/Forms/Shows-Trials/Event-Rules-Regulations/Hunt-Test-Rules-and-Regulations-for-Retrievers-Bar</a:t>
            </a:r>
            <a:endParaRPr lang="en-CA" sz="1100" b="1" dirty="0"/>
          </a:p>
          <a:p>
            <a:pPr marL="171450" indent="-171450">
              <a:buFontTx/>
              <a:buChar char="-"/>
            </a:pPr>
            <a:endParaRPr lang="en-CA" sz="1100" i="1" dirty="0"/>
          </a:p>
          <a:p>
            <a:r>
              <a:rPr lang="en-CA" sz="1100" dirty="0"/>
              <a:t>It is easy to set up tests that eliminate dogs - all dogs can be tricked – but that is not the role of a judge.  </a:t>
            </a:r>
            <a:r>
              <a:rPr lang="en-CA" sz="1100" dirty="0" smtClean="0"/>
              <a:t>Judges </a:t>
            </a:r>
            <a:r>
              <a:rPr lang="en-CA" sz="1100" dirty="0"/>
              <a:t>should be on the dog’s side when judging – not to give it an easy pass – but to bring out the best that dog has to offer on that day.  </a:t>
            </a:r>
          </a:p>
          <a:p>
            <a:endParaRPr lang="en-CA" dirty="0"/>
          </a:p>
        </p:txBody>
      </p:sp>
      <p:sp>
        <p:nvSpPr>
          <p:cNvPr id="4" name="Slide Number Placeholder 3"/>
          <p:cNvSpPr>
            <a:spLocks noGrp="1"/>
          </p:cNvSpPr>
          <p:nvPr>
            <p:ph type="sldNum" sz="quarter" idx="10"/>
          </p:nvPr>
        </p:nvSpPr>
        <p:spPr/>
        <p:txBody>
          <a:bodyPr/>
          <a:lstStyle/>
          <a:p>
            <a:fld id="{534408AA-4162-4509-83E6-1A8E1027AA4D}" type="slidenum">
              <a:rPr lang="en-CA" smtClean="0"/>
              <a:t>1</a:t>
            </a:fld>
            <a:endParaRPr lang="en-CA" dirty="0"/>
          </a:p>
        </p:txBody>
      </p:sp>
    </p:spTree>
    <p:extLst>
      <p:ext uri="{BB962C8B-B14F-4D97-AF65-F5344CB8AC3E}">
        <p14:creationId xmlns:p14="http://schemas.microsoft.com/office/powerpoint/2010/main" val="1046599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These abilities (Marking, Style, Perseverance, trainability) will NOT be defined in relation to the performance of the other dogs but instead against the standard as set out in the CKC hunt test rules and regulations.</a:t>
            </a:r>
          </a:p>
          <a:p>
            <a:endParaRPr lang="en-CA" dirty="0"/>
          </a:p>
          <a:p>
            <a:r>
              <a:rPr lang="en-CA" dirty="0" smtClean="0"/>
              <a:t>Judges should compare their scores early in the test and throughout the test to see if they are relatively consistent in their numbers.</a:t>
            </a:r>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10</a:t>
            </a:fld>
            <a:endParaRPr lang="en-CA"/>
          </a:p>
        </p:txBody>
      </p:sp>
    </p:spTree>
    <p:extLst>
      <p:ext uri="{BB962C8B-B14F-4D97-AF65-F5344CB8AC3E}">
        <p14:creationId xmlns:p14="http://schemas.microsoft.com/office/powerpoint/2010/main" val="2494639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To qualify, an overall test average of 7 must be achieved and must not include an average score below 5 in any one ability.  Example: a score of 9 in some abilities could fail to qualify if the average score in one ability is below 5.</a:t>
            </a:r>
          </a:p>
          <a:p>
            <a:endParaRPr lang="en-CA" dirty="0"/>
          </a:p>
          <a:p>
            <a:r>
              <a:rPr lang="en-CA" dirty="0" smtClean="0"/>
              <a:t>Possible scoring methods:</a:t>
            </a:r>
          </a:p>
          <a:p>
            <a:endParaRPr lang="en-CA" dirty="0" smtClean="0"/>
          </a:p>
          <a:p>
            <a:pPr marL="171450" indent="-171450">
              <a:buFont typeface="Arial" panose="020B0604020202020204" pitchFamily="34" charset="0"/>
              <a:buChar char="•"/>
            </a:pPr>
            <a:r>
              <a:rPr lang="en-CA" dirty="0" smtClean="0"/>
              <a:t>Determine whether the dog should qualify in that ability category, which might mean an ability score of 5.  Knowing the dog must have an overall average of 7, the judge considers whether other abilities deserve a 7 or higher.  With a five or less (but not with a zero by both judges), the dog would have to score higher in that ability and other abilities to acquire the 7 overall average.</a:t>
            </a:r>
          </a:p>
          <a:p>
            <a:endParaRPr lang="en-CA" dirty="0" smtClean="0"/>
          </a:p>
          <a:p>
            <a:pPr marL="171450" indent="-171450">
              <a:buFont typeface="Arial" panose="020B0604020202020204" pitchFamily="34" charset="0"/>
              <a:buChar char="•"/>
            </a:pPr>
            <a:r>
              <a:rPr lang="en-CA" dirty="0" smtClean="0"/>
              <a:t>A judge might want to compare the scores to grades received in school.  For example, a 5, 6 or 7 might be comparable to a passing grade of C, an 8 would be a B, etc.</a:t>
            </a:r>
          </a:p>
          <a:p>
            <a:endParaRPr lang="en-CA" dirty="0" smtClean="0"/>
          </a:p>
          <a:p>
            <a:pPr marL="171450" indent="-171450">
              <a:buFont typeface="Arial" panose="020B0604020202020204" pitchFamily="34" charset="0"/>
              <a:buChar char="•"/>
            </a:pPr>
            <a:r>
              <a:rPr lang="en-CA" dirty="0" smtClean="0"/>
              <a:t>Another method could begin with a perfect score of 10 and progress downward.</a:t>
            </a:r>
          </a:p>
          <a:p>
            <a:endParaRPr lang="en-CA" dirty="0" smtClean="0"/>
          </a:p>
          <a:p>
            <a:pPr marL="171450" indent="-171450">
              <a:buFont typeface="Arial" panose="020B0604020202020204" pitchFamily="34" charset="0"/>
              <a:buChar char="•"/>
            </a:pPr>
            <a:r>
              <a:rPr lang="en-CA" dirty="0" smtClean="0"/>
              <a:t>Judges should take time to review and check their scores with each other before their scores become final.</a:t>
            </a:r>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11</a:t>
            </a:fld>
            <a:endParaRPr lang="en-CA"/>
          </a:p>
        </p:txBody>
      </p:sp>
    </p:spTree>
    <p:extLst>
      <p:ext uri="{BB962C8B-B14F-4D97-AF65-F5344CB8AC3E}">
        <p14:creationId xmlns:p14="http://schemas.microsoft.com/office/powerpoint/2010/main" val="2088779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12</a:t>
            </a:fld>
            <a:endParaRPr lang="en-CA"/>
          </a:p>
        </p:txBody>
      </p:sp>
    </p:spTree>
    <p:extLst>
      <p:ext uri="{BB962C8B-B14F-4D97-AF65-F5344CB8AC3E}">
        <p14:creationId xmlns:p14="http://schemas.microsoft.com/office/powerpoint/2010/main" val="3053256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13</a:t>
            </a:fld>
            <a:endParaRPr lang="en-CA"/>
          </a:p>
        </p:txBody>
      </p:sp>
    </p:spTree>
    <p:extLst>
      <p:ext uri="{BB962C8B-B14F-4D97-AF65-F5344CB8AC3E}">
        <p14:creationId xmlns:p14="http://schemas.microsoft.com/office/powerpoint/2010/main" val="92051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 discussion should take place at this point by asking the question, “How do you distinguish between a refusal and confusion?”</a:t>
            </a:r>
          </a:p>
          <a:p>
            <a:endParaRPr lang="en-CA" dirty="0"/>
          </a:p>
          <a:p>
            <a:pPr marL="171450" indent="-171450">
              <a:buFont typeface="Arial" panose="020B0604020202020204" pitchFamily="34" charset="0"/>
              <a:buChar char="•"/>
            </a:pPr>
            <a:r>
              <a:rPr lang="en-CA" dirty="0" smtClean="0"/>
              <a:t>Factors to consider are:</a:t>
            </a:r>
          </a:p>
          <a:p>
            <a:pPr marL="628650" lvl="1" indent="-171450">
              <a:buFont typeface="Arial" panose="020B0604020202020204" pitchFamily="34" charset="0"/>
              <a:buChar char="•"/>
            </a:pPr>
            <a:r>
              <a:rPr lang="en-CA" dirty="0" smtClean="0"/>
              <a:t>Did the dog hear the command?</a:t>
            </a:r>
          </a:p>
          <a:p>
            <a:pPr marL="628650" lvl="1" indent="-171450">
              <a:buFont typeface="Arial" panose="020B0604020202020204" pitchFamily="34" charset="0"/>
              <a:buChar char="•"/>
            </a:pPr>
            <a:r>
              <a:rPr lang="en-CA" dirty="0" smtClean="0"/>
              <a:t>Was the command too loud so as to startle the dog?</a:t>
            </a:r>
          </a:p>
          <a:p>
            <a:pPr marL="628650" lvl="1" indent="-171450">
              <a:buFont typeface="Arial" panose="020B0604020202020204" pitchFamily="34" charset="0"/>
              <a:buChar char="•"/>
            </a:pPr>
            <a:r>
              <a:rPr lang="en-CA" dirty="0" smtClean="0"/>
              <a:t>Could the conditions that the dog is expected to enter be considered to test their perseverance such as cold or murky water (possibly leading to refusal)?</a:t>
            </a:r>
          </a:p>
          <a:p>
            <a:pPr marL="628650" lvl="1" indent="-171450">
              <a:buFont typeface="Arial" panose="020B0604020202020204" pitchFamily="34" charset="0"/>
              <a:buChar char="•"/>
            </a:pPr>
            <a:endParaRPr lang="en-CA" dirty="0" smtClean="0"/>
          </a:p>
          <a:p>
            <a:r>
              <a:rPr lang="en-CA" dirty="0" smtClean="0"/>
              <a:t>“This must be regarded as a lack of perseverance and can merit grading the dog “0” in marking or perseverance unless the judges perceive valid mitigating circumstances.”</a:t>
            </a:r>
          </a:p>
          <a:p>
            <a:endParaRPr lang="en-CA" dirty="0"/>
          </a:p>
          <a:p>
            <a:pPr marL="628650" lvl="1" indent="-171450">
              <a:buFont typeface="Arial" panose="020B0604020202020204" pitchFamily="34" charset="0"/>
              <a:buChar char="•"/>
            </a:pPr>
            <a:r>
              <a:rPr lang="en-CA" dirty="0" smtClean="0"/>
              <a:t>Some discussion and explanation can take place around “marking or perseverance” under these circumstances.</a:t>
            </a:r>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14</a:t>
            </a:fld>
            <a:endParaRPr lang="en-CA"/>
          </a:p>
        </p:txBody>
      </p:sp>
    </p:spTree>
    <p:extLst>
      <p:ext uri="{BB962C8B-B14F-4D97-AF65-F5344CB8AC3E}">
        <p14:creationId xmlns:p14="http://schemas.microsoft.com/office/powerpoint/2010/main" val="3260591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15</a:t>
            </a:fld>
            <a:endParaRPr lang="en-CA"/>
          </a:p>
        </p:txBody>
      </p:sp>
    </p:spTree>
    <p:extLst>
      <p:ext uri="{BB962C8B-B14F-4D97-AF65-F5344CB8AC3E}">
        <p14:creationId xmlns:p14="http://schemas.microsoft.com/office/powerpoint/2010/main" val="1456919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“Dogs </a:t>
            </a:r>
            <a:r>
              <a:rPr lang="en-CA" dirty="0"/>
              <a:t>need to be completely steady but should demonstrate a reasonable degree of steadiness and general obedience in relation to </a:t>
            </a:r>
            <a:r>
              <a:rPr lang="en-CA" dirty="0" smtClean="0"/>
              <a:t>trainability.”</a:t>
            </a:r>
          </a:p>
          <a:p>
            <a:endParaRPr lang="en-CA" dirty="0"/>
          </a:p>
          <a:p>
            <a:pPr marL="628650" lvl="1" indent="-171450">
              <a:buFont typeface="Arial" panose="020B0604020202020204" pitchFamily="34" charset="0"/>
              <a:buChar char="•"/>
            </a:pPr>
            <a:r>
              <a:rPr lang="en-CA" dirty="0" smtClean="0"/>
              <a:t>This means they are not expected to stay on the line without restraint as a Senior or Master dog would be expected to do, but ideally, they should sit quietly on the line while marks are going down as opposed to pulling and bucking and should come to heel and sit promptly when told to.</a:t>
            </a:r>
            <a:endParaRPr lang="en-CA" dirty="0"/>
          </a:p>
          <a:p>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16</a:t>
            </a:fld>
            <a:endParaRPr lang="en-CA"/>
          </a:p>
        </p:txBody>
      </p:sp>
    </p:spTree>
    <p:extLst>
      <p:ext uri="{BB962C8B-B14F-4D97-AF65-F5344CB8AC3E}">
        <p14:creationId xmlns:p14="http://schemas.microsoft.com/office/powerpoint/2010/main" val="1607765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17</a:t>
            </a:fld>
            <a:endParaRPr lang="en-CA"/>
          </a:p>
        </p:txBody>
      </p:sp>
    </p:spTree>
    <p:extLst>
      <p:ext uri="{BB962C8B-B14F-4D97-AF65-F5344CB8AC3E}">
        <p14:creationId xmlns:p14="http://schemas.microsoft.com/office/powerpoint/2010/main" val="410804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18</a:t>
            </a:fld>
            <a:endParaRPr lang="en-CA"/>
          </a:p>
        </p:txBody>
      </p:sp>
    </p:spTree>
    <p:extLst>
      <p:ext uri="{BB962C8B-B14F-4D97-AF65-F5344CB8AC3E}">
        <p14:creationId xmlns:p14="http://schemas.microsoft.com/office/powerpoint/2010/main" val="1741675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19</a:t>
            </a:fld>
            <a:endParaRPr lang="en-CA"/>
          </a:p>
        </p:txBody>
      </p:sp>
    </p:spTree>
    <p:extLst>
      <p:ext uri="{BB962C8B-B14F-4D97-AF65-F5344CB8AC3E}">
        <p14:creationId xmlns:p14="http://schemas.microsoft.com/office/powerpoint/2010/main" val="1662680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2</a:t>
            </a:fld>
            <a:endParaRPr lang="en-CA"/>
          </a:p>
        </p:txBody>
      </p:sp>
    </p:spTree>
    <p:extLst>
      <p:ext uri="{BB962C8B-B14F-4D97-AF65-F5344CB8AC3E}">
        <p14:creationId xmlns:p14="http://schemas.microsoft.com/office/powerpoint/2010/main" val="3174099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646488"/>
          </a:xfrm>
        </p:spPr>
        <p:txBody>
          <a:bodyPr/>
          <a:lstStyle/>
          <a:p>
            <a:pPr>
              <a:spcBef>
                <a:spcPts val="0"/>
              </a:spcBef>
              <a:spcAft>
                <a:spcPts val="600"/>
              </a:spcAft>
            </a:pPr>
            <a:r>
              <a:rPr lang="en-CA" dirty="0"/>
              <a:t>Master test usually consists of the following 5 series</a:t>
            </a:r>
            <a:r>
              <a:rPr lang="en-CA" dirty="0" smtClean="0"/>
              <a:t>: - Land marks, Water marks,  </a:t>
            </a:r>
            <a:r>
              <a:rPr lang="en-CA" dirty="0"/>
              <a:t>Land </a:t>
            </a:r>
            <a:r>
              <a:rPr lang="en-CA" dirty="0" smtClean="0"/>
              <a:t>blind, Water </a:t>
            </a:r>
            <a:r>
              <a:rPr lang="en-CA" dirty="0"/>
              <a:t>blind, Quarter and flush</a:t>
            </a:r>
          </a:p>
          <a:p>
            <a:pPr>
              <a:spcBef>
                <a:spcPts val="0"/>
              </a:spcBef>
              <a:spcAft>
                <a:spcPts val="600"/>
              </a:spcAft>
            </a:pPr>
            <a:r>
              <a:rPr lang="en-CA" dirty="0"/>
              <a:t>To qualify, an average score of 7 for the whole test (all series) must be achieved and must NOT include an average score below 5 in any one ability (Marking, Style, Perseverance, Trainability)</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Possible Scoring Methods: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baseline="0" dirty="0" smtClean="0"/>
              <a:t>Determine whether dog should qualify in that ability category, which might mean an ability score of 5.  Knowing the dog must have an overall average of 7, the judge considers whether other abilities deserve a 7 or higher.  With a five or less (but not with a zero by both judges), the dog would have to score higher in that ability and other abilities to acquire the 7 overall average.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baseline="0" dirty="0" smtClean="0"/>
              <a:t>A judge might want to compare the scores to grades received in school.  For example, a 5, 6 or 7 might be comparable to a passing grade of C, an 8 would be a B, etc.</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baseline="0" dirty="0" smtClean="0"/>
              <a:t>Another method could begin with a perfect score of 10 and progress downward.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baseline="0" dirty="0" smtClean="0"/>
              <a:t>Judges should take time to review and check their scores with each other before their scores become final.</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CA" dirty="0"/>
          </a:p>
          <a:p>
            <a:pPr marR="0" algn="l" defTabSz="914400" rtl="0" eaLnBrk="1" fontAlgn="auto" latinLnBrk="0" hangingPunct="1">
              <a:lnSpc>
                <a:spcPct val="100000"/>
              </a:lnSpc>
              <a:spcBef>
                <a:spcPts val="0"/>
              </a:spcBef>
              <a:spcAft>
                <a:spcPts val="0"/>
              </a:spcAft>
              <a:buClrTx/>
              <a:buSzTx/>
              <a:tabLst/>
              <a:defRPr/>
            </a:pPr>
            <a:r>
              <a:rPr lang="en-CA" sz="1600" b="1" i="1" dirty="0" smtClean="0"/>
              <a:t>The score sheet sample above represents a SOLID PASS.</a:t>
            </a:r>
            <a:endParaRPr lang="en-CA" sz="1600" b="1" i="1" baseline="0" dirty="0" smtClean="0"/>
          </a:p>
          <a:p>
            <a:endParaRPr lang="en-CA" dirty="0"/>
          </a:p>
        </p:txBody>
      </p:sp>
      <p:sp>
        <p:nvSpPr>
          <p:cNvPr id="4" name="Slide Number Placeholder 3"/>
          <p:cNvSpPr>
            <a:spLocks noGrp="1"/>
          </p:cNvSpPr>
          <p:nvPr>
            <p:ph type="sldNum" sz="quarter" idx="10"/>
          </p:nvPr>
        </p:nvSpPr>
        <p:spPr/>
        <p:txBody>
          <a:bodyPr/>
          <a:lstStyle/>
          <a:p>
            <a:fld id="{534408AA-4162-4509-83E6-1A8E1027AA4D}" type="slidenum">
              <a:rPr lang="en-CA" smtClean="0"/>
              <a:t>20</a:t>
            </a:fld>
            <a:endParaRPr lang="en-CA" dirty="0"/>
          </a:p>
        </p:txBody>
      </p:sp>
    </p:spTree>
    <p:extLst>
      <p:ext uri="{BB962C8B-B14F-4D97-AF65-F5344CB8AC3E}">
        <p14:creationId xmlns:p14="http://schemas.microsoft.com/office/powerpoint/2010/main" val="2190336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When judging and faced with a difficult decision, a question that a judge may wish to ask her or himself is, “would I want to hunt with this dog?”</a:t>
            </a:r>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21</a:t>
            </a:fld>
            <a:endParaRPr lang="en-CA"/>
          </a:p>
        </p:txBody>
      </p:sp>
    </p:spTree>
    <p:extLst>
      <p:ext uri="{BB962C8B-B14F-4D97-AF65-F5344CB8AC3E}">
        <p14:creationId xmlns:p14="http://schemas.microsoft.com/office/powerpoint/2010/main" val="1414567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4B30E7-2CD3-42AD-9831-CCCBCF880C6F}" type="slidenum">
              <a:rPr lang="en-CA" smtClean="0"/>
              <a:t>3</a:t>
            </a:fld>
            <a:endParaRPr lang="en-CA"/>
          </a:p>
        </p:txBody>
      </p:sp>
    </p:spTree>
    <p:extLst>
      <p:ext uri="{BB962C8B-B14F-4D97-AF65-F5344CB8AC3E}">
        <p14:creationId xmlns:p14="http://schemas.microsoft.com/office/powerpoint/2010/main" val="1573051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5327" y="4480004"/>
            <a:ext cx="5642610" cy="4639042"/>
          </a:xfrm>
        </p:spPr>
        <p:txBody>
          <a:bodyPr/>
          <a:lstStyle/>
          <a:p>
            <a:r>
              <a:rPr lang="en-CA" b="1" dirty="0" smtClean="0"/>
              <a:t>Break</a:t>
            </a:r>
          </a:p>
          <a:p>
            <a:pPr marL="171450" indent="-171450">
              <a:buFont typeface="Arial" panose="020B0604020202020204" pitchFamily="34" charset="0"/>
              <a:buChar char="•"/>
            </a:pPr>
            <a:r>
              <a:rPr lang="en-CA" dirty="0" smtClean="0"/>
              <a:t>A break occurs when a dog makes a movement which, in the opinion of the judges, indicates a deliberate intent to retrieve without having been ordered to do so, and cannot be brought under control by the handler</a:t>
            </a:r>
          </a:p>
          <a:p>
            <a:pPr marL="171450" indent="-171450">
              <a:buFontTx/>
              <a:buChar char="-"/>
            </a:pPr>
            <a:endParaRPr lang="en-CA" dirty="0"/>
          </a:p>
          <a:p>
            <a:r>
              <a:rPr lang="en-CA" b="1" dirty="0" smtClean="0"/>
              <a:t>Controlled break</a:t>
            </a:r>
          </a:p>
          <a:p>
            <a:pPr marL="171450" indent="-171450">
              <a:buFont typeface="Arial" panose="020B0604020202020204" pitchFamily="34" charset="0"/>
              <a:buChar char="•"/>
            </a:pPr>
            <a:r>
              <a:rPr lang="en-CA" dirty="0" smtClean="0"/>
              <a:t>Controlled break is when a dog leaves before being sent but is quickly brought under control by verbal command or whistle and returns to the handler</a:t>
            </a:r>
          </a:p>
          <a:p>
            <a:pPr marL="171450" indent="-171450">
              <a:buFont typeface="Arial" panose="020B0604020202020204" pitchFamily="34" charset="0"/>
              <a:buChar char="•"/>
            </a:pPr>
            <a:endParaRPr lang="en-CA" dirty="0"/>
          </a:p>
          <a:p>
            <a:r>
              <a:rPr lang="en-CA" b="1" i="1" u="sng" dirty="0" smtClean="0"/>
              <a:t>Discussion</a:t>
            </a:r>
            <a:r>
              <a:rPr lang="en-CA" b="1" i="1" dirty="0" smtClean="0"/>
              <a:t> should take place at this time on controlled breaks.  Controlled break can also occur when the dog stops on its own without handler communicating verbally.  If the dog is watching the marks, leaves the handler’s side stops a few feet or more without handler saying sit of whistling, this is a controlled break.  Controlled breaks are only while marks are going down or in Master on the sit to flush.</a:t>
            </a:r>
          </a:p>
          <a:p>
            <a:endParaRPr lang="en-CA" b="1" i="1" dirty="0"/>
          </a:p>
          <a:p>
            <a:r>
              <a:rPr lang="en-CA" b="1" dirty="0" smtClean="0"/>
              <a:t>Creeping</a:t>
            </a:r>
          </a:p>
          <a:p>
            <a:pPr marL="171450" indent="-171450">
              <a:buFont typeface="Arial" panose="020B0604020202020204" pitchFamily="34" charset="0"/>
              <a:buChar char="•"/>
            </a:pPr>
            <a:r>
              <a:rPr lang="en-CA" dirty="0" smtClean="0"/>
              <a:t>Creeping is considered as leaving the handler on a tentative yet excited basis, short of leaving completely to retrieve the bird, or waiting to be sent to retrieve.  General unsteadiness short of breaking:</a:t>
            </a:r>
          </a:p>
          <a:p>
            <a:pPr marL="628650" lvl="1" indent="-171450">
              <a:buFont typeface="Arial" panose="020B0604020202020204" pitchFamily="34" charset="0"/>
              <a:buChar char="•"/>
            </a:pPr>
            <a:r>
              <a:rPr lang="en-CA" dirty="0" smtClean="0"/>
              <a:t>Creeping can be a safety issue in a real hunting situation.</a:t>
            </a:r>
          </a:p>
          <a:p>
            <a:pPr marL="628650" lvl="1" indent="-171450">
              <a:buFont typeface="Arial" panose="020B0604020202020204" pitchFamily="34" charset="0"/>
              <a:buChar char="•"/>
            </a:pPr>
            <a:r>
              <a:rPr lang="en-CA" dirty="0" smtClean="0"/>
              <a:t>As a guide in their instructions to participants, judges may wish to use a hypothetical creep line of “no creeping beyond the end of the gun barrel”.</a:t>
            </a:r>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4</a:t>
            </a:fld>
            <a:endParaRPr lang="en-CA"/>
          </a:p>
        </p:txBody>
      </p:sp>
    </p:spTree>
    <p:extLst>
      <p:ext uri="{BB962C8B-B14F-4D97-AF65-F5344CB8AC3E}">
        <p14:creationId xmlns:p14="http://schemas.microsoft.com/office/powerpoint/2010/main" val="743673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Popping</a:t>
            </a:r>
          </a:p>
          <a:p>
            <a:pPr marL="171450" indent="-171450">
              <a:buFont typeface="Arial" panose="020B0604020202020204" pitchFamily="34" charset="0"/>
              <a:buChar char="•"/>
            </a:pPr>
            <a:r>
              <a:rPr lang="en-CA" dirty="0" smtClean="0"/>
              <a:t>Popping is characterized as a voluntary stopping (without command) and looking back to the handler for direction.</a:t>
            </a:r>
          </a:p>
          <a:p>
            <a:pPr marL="171450" indent="-171450">
              <a:buFont typeface="Arial" panose="020B0604020202020204" pitchFamily="34" charset="0"/>
              <a:buChar char="•"/>
            </a:pPr>
            <a:endParaRPr lang="en-CA" dirty="0"/>
          </a:p>
          <a:p>
            <a:r>
              <a:rPr lang="en-CA" b="1" i="1" u="sng" dirty="0" smtClean="0"/>
              <a:t>Discussion</a:t>
            </a:r>
            <a:r>
              <a:rPr lang="en-CA" b="1" i="1" dirty="0" smtClean="0"/>
              <a:t> could take place at this point with regards to whether a pop also constitutes a dog running/moving forward but glances back.</a:t>
            </a:r>
            <a:endParaRPr lang="en-CA" b="1" i="1" dirty="0"/>
          </a:p>
        </p:txBody>
      </p:sp>
      <p:sp>
        <p:nvSpPr>
          <p:cNvPr id="4" name="Slide Number Placeholder 3"/>
          <p:cNvSpPr>
            <a:spLocks noGrp="1"/>
          </p:cNvSpPr>
          <p:nvPr>
            <p:ph type="sldNum" sz="quarter" idx="10"/>
          </p:nvPr>
        </p:nvSpPr>
        <p:spPr/>
        <p:txBody>
          <a:bodyPr/>
          <a:lstStyle/>
          <a:p>
            <a:fld id="{0C4B30E7-2CD3-42AD-9831-CCCBCF880C6F}" type="slidenum">
              <a:rPr lang="en-CA" smtClean="0"/>
              <a:t>5</a:t>
            </a:fld>
            <a:endParaRPr lang="en-CA"/>
          </a:p>
        </p:txBody>
      </p:sp>
    </p:spTree>
    <p:extLst>
      <p:ext uri="{BB962C8B-B14F-4D97-AF65-F5344CB8AC3E}">
        <p14:creationId xmlns:p14="http://schemas.microsoft.com/office/powerpoint/2010/main" val="2876136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Recast</a:t>
            </a:r>
          </a:p>
          <a:p>
            <a:pPr marL="171450" indent="-171450">
              <a:buFont typeface="Arial" panose="020B0604020202020204" pitchFamily="34" charset="0"/>
              <a:buChar char="•"/>
            </a:pPr>
            <a:r>
              <a:rPr lang="en-CA" dirty="0" smtClean="0"/>
              <a:t>Distance should be agreed upon by judges but is usually limited to 15 feet or 4.5 meters……</a:t>
            </a:r>
          </a:p>
          <a:p>
            <a:pPr marL="171450" indent="-171450">
              <a:buFont typeface="Arial" panose="020B0604020202020204" pitchFamily="34" charset="0"/>
              <a:buChar char="•"/>
            </a:pPr>
            <a:endParaRPr lang="en-CA" dirty="0"/>
          </a:p>
          <a:p>
            <a:r>
              <a:rPr lang="en-CA" b="1" i="1" u="sng" dirty="0" smtClean="0"/>
              <a:t>Discussion</a:t>
            </a:r>
            <a:r>
              <a:rPr lang="en-CA" b="1" i="1" dirty="0" smtClean="0"/>
              <a:t> could take place with regards to some of the grey areas around recasts and no-</a:t>
            </a:r>
            <a:r>
              <a:rPr lang="en-CA" b="1" i="1" dirty="0" err="1" smtClean="0"/>
              <a:t>gos</a:t>
            </a:r>
            <a:r>
              <a:rPr lang="en-CA" b="1" i="1" dirty="0" smtClean="0"/>
              <a:t>.  Did the dog hear the handler?  How should the dog be evaluated?</a:t>
            </a:r>
          </a:p>
          <a:p>
            <a:endParaRPr lang="en-CA" b="1" i="1" dirty="0"/>
          </a:p>
          <a:p>
            <a:r>
              <a:rPr lang="en-CA" b="1" dirty="0" smtClean="0"/>
              <a:t>Refusal</a:t>
            </a:r>
          </a:p>
          <a:p>
            <a:pPr marL="171450" indent="-171450">
              <a:buFont typeface="Arial" panose="020B0604020202020204" pitchFamily="34" charset="0"/>
              <a:buChar char="•"/>
            </a:pPr>
            <a:r>
              <a:rPr lang="en-CA" dirty="0" smtClean="0"/>
              <a:t>Refusal is disregard of a command. Failure to stop and look to the handler when signalled, failure to continue in that new direction for a “considerable” distance constitutes refusal. Not coming when called is as bad as not going when sent.</a:t>
            </a:r>
          </a:p>
          <a:p>
            <a:endParaRPr lang="en-CA" dirty="0" smtClean="0"/>
          </a:p>
          <a:p>
            <a:r>
              <a:rPr lang="en-CA" b="1" i="1" u="sng" dirty="0" smtClean="0"/>
              <a:t>Discussion</a:t>
            </a:r>
            <a:r>
              <a:rPr lang="en-CA" b="1" i="1" dirty="0" smtClean="0"/>
              <a:t> could take place at this point with regards to what is considered as a “considerable” distance – 3 feet, 5 feet, 10 feet?</a:t>
            </a:r>
          </a:p>
          <a:p>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6</a:t>
            </a:fld>
            <a:endParaRPr lang="en-CA"/>
          </a:p>
        </p:txBody>
      </p:sp>
    </p:spTree>
    <p:extLst>
      <p:ext uri="{BB962C8B-B14F-4D97-AF65-F5344CB8AC3E}">
        <p14:creationId xmlns:p14="http://schemas.microsoft.com/office/powerpoint/2010/main" val="3261186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0488" y="1125538"/>
            <a:ext cx="4189412" cy="3141662"/>
          </a:xfrm>
        </p:spPr>
      </p:sp>
      <p:sp>
        <p:nvSpPr>
          <p:cNvPr id="3" name="Notes Placeholder 2"/>
          <p:cNvSpPr>
            <a:spLocks noGrp="1"/>
          </p:cNvSpPr>
          <p:nvPr>
            <p:ph type="body" idx="1"/>
          </p:nvPr>
        </p:nvSpPr>
        <p:spPr/>
        <p:txBody>
          <a:bodyPr/>
          <a:lstStyle/>
          <a:p>
            <a:r>
              <a:rPr lang="en-CA" dirty="0" smtClean="0"/>
              <a:t>“Test distances shall be established by the judges </a:t>
            </a:r>
            <a:r>
              <a:rPr lang="en-CA" b="1" dirty="0" smtClean="0"/>
              <a:t>in keeping with realistic but relatively simple hunting situations</a:t>
            </a:r>
            <a:r>
              <a:rPr lang="en-CA" dirty="0" smtClean="0"/>
              <a:t>”</a:t>
            </a:r>
            <a:endParaRPr lang="en-CA" dirty="0"/>
          </a:p>
        </p:txBody>
      </p:sp>
      <p:sp>
        <p:nvSpPr>
          <p:cNvPr id="4" name="Slide Number Placeholder 3"/>
          <p:cNvSpPr>
            <a:spLocks noGrp="1"/>
          </p:cNvSpPr>
          <p:nvPr>
            <p:ph type="sldNum" sz="quarter" idx="10"/>
          </p:nvPr>
        </p:nvSpPr>
        <p:spPr/>
        <p:txBody>
          <a:bodyPr/>
          <a:lstStyle/>
          <a:p>
            <a:fld id="{0C4B30E7-2CD3-42AD-9831-CCCBCF880C6F}" type="slidenum">
              <a:rPr lang="en-CA" smtClean="0"/>
              <a:t>7</a:t>
            </a:fld>
            <a:endParaRPr lang="en-CA"/>
          </a:p>
        </p:txBody>
      </p:sp>
    </p:spTree>
    <p:extLst>
      <p:ext uri="{BB962C8B-B14F-4D97-AF65-F5344CB8AC3E}">
        <p14:creationId xmlns:p14="http://schemas.microsoft.com/office/powerpoint/2010/main" val="509117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 Junior hunt tests, visible gun stations may be used to a greater extent than would be appropriate in Senior or Master, but should still take into account the simulation of a hunting situation”</a:t>
            </a:r>
            <a:endParaRPr lang="en-CA" dirty="0"/>
          </a:p>
          <a:p>
            <a:endParaRPr lang="en-CA" dirty="0" smtClean="0"/>
          </a:p>
          <a:p>
            <a:r>
              <a:rPr lang="en-CA" b="1" i="1" dirty="0" smtClean="0"/>
              <a:t>Some discussion could take place here with respect to use of visible gun stations at Junior, Senior and Master tests.</a:t>
            </a:r>
            <a:endParaRPr lang="en-CA" b="1" i="1" dirty="0"/>
          </a:p>
        </p:txBody>
      </p:sp>
      <p:sp>
        <p:nvSpPr>
          <p:cNvPr id="4" name="Slide Number Placeholder 3"/>
          <p:cNvSpPr>
            <a:spLocks noGrp="1"/>
          </p:cNvSpPr>
          <p:nvPr>
            <p:ph type="sldNum" sz="quarter" idx="10"/>
          </p:nvPr>
        </p:nvSpPr>
        <p:spPr/>
        <p:txBody>
          <a:bodyPr/>
          <a:lstStyle/>
          <a:p>
            <a:fld id="{0C4B30E7-2CD3-42AD-9831-CCCBCF880C6F}" type="slidenum">
              <a:rPr lang="en-CA" smtClean="0"/>
              <a:t>8</a:t>
            </a:fld>
            <a:endParaRPr lang="en-CA"/>
          </a:p>
        </p:txBody>
      </p:sp>
    </p:spTree>
    <p:extLst>
      <p:ext uri="{BB962C8B-B14F-4D97-AF65-F5344CB8AC3E}">
        <p14:creationId xmlns:p14="http://schemas.microsoft.com/office/powerpoint/2010/main" val="882803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i="1" dirty="0"/>
          </a:p>
        </p:txBody>
      </p:sp>
      <p:sp>
        <p:nvSpPr>
          <p:cNvPr id="4" name="Slide Number Placeholder 3"/>
          <p:cNvSpPr>
            <a:spLocks noGrp="1"/>
          </p:cNvSpPr>
          <p:nvPr>
            <p:ph type="sldNum" sz="quarter" idx="10"/>
          </p:nvPr>
        </p:nvSpPr>
        <p:spPr/>
        <p:txBody>
          <a:bodyPr/>
          <a:lstStyle/>
          <a:p>
            <a:fld id="{0C4B30E7-2CD3-42AD-9831-CCCBCF880C6F}" type="slidenum">
              <a:rPr lang="en-CA" smtClean="0"/>
              <a:t>9</a:t>
            </a:fld>
            <a:endParaRPr lang="en-CA"/>
          </a:p>
        </p:txBody>
      </p:sp>
    </p:spTree>
    <p:extLst>
      <p:ext uri="{BB962C8B-B14F-4D97-AF65-F5344CB8AC3E}">
        <p14:creationId xmlns:p14="http://schemas.microsoft.com/office/powerpoint/2010/main" val="227362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39AB3D9-EEF0-4085-A289-A1C48ABDC885}" type="datetime1">
              <a:rPr lang="en-CA" smtClean="0"/>
              <a:t>2018-07-01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4696958-A79D-4814-8D1C-6A5C08BA43B2}" type="slidenum">
              <a:rPr lang="en-CA" smtClean="0"/>
              <a:t>‹#›</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0C901F-79FB-424A-A6EB-9A29C91815C9}" type="datetime1">
              <a:rPr lang="en-CA" smtClean="0"/>
              <a:t>2018-07-01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4696958-A79D-4814-8D1C-6A5C08BA43B2}"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55B3E7-587D-454C-AA59-7355399B6719}" type="datetime1">
              <a:rPr lang="en-CA" smtClean="0"/>
              <a:t>2018-07-01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4696958-A79D-4814-8D1C-6A5C08BA43B2}"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8D1BC7-B01E-4B02-8A54-BBDEF30EE152}" type="datetime1">
              <a:rPr lang="en-CA" smtClean="0"/>
              <a:t>2018-07-01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4696958-A79D-4814-8D1C-6A5C08BA43B2}"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43D08C-2BD9-4F87-94CA-51E5FE1B0319}" type="datetime1">
              <a:rPr lang="en-CA" smtClean="0"/>
              <a:t>2018-07-01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4696958-A79D-4814-8D1C-6A5C08BA43B2}"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9F5C7F-DAAF-4DE0-A320-BCF422671364}" type="datetime1">
              <a:rPr lang="en-CA" smtClean="0"/>
              <a:t>2018-07-01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4696958-A79D-4814-8D1C-6A5C08BA43B2}"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AD7A86-C304-44D3-A9E0-06ADC66799BD}" type="datetime1">
              <a:rPr lang="en-CA" smtClean="0"/>
              <a:t>2018-07-01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4696958-A79D-4814-8D1C-6A5C08BA43B2}"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893982-59CA-49EA-B2D2-4208EBE2EC2A}" type="datetime1">
              <a:rPr lang="en-CA" smtClean="0"/>
              <a:t>2018-07-01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4696958-A79D-4814-8D1C-6A5C08BA43B2}"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12842D-26B6-4474-8579-968587353EC3}" type="datetime1">
              <a:rPr lang="en-CA" smtClean="0"/>
              <a:t>2018-07-01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4696958-A79D-4814-8D1C-6A5C08BA43B2}"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F7C93E-294F-42A6-B27B-2457AA894893}" type="datetime1">
              <a:rPr lang="en-CA" smtClean="0"/>
              <a:t>2018-07-01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4696958-A79D-4814-8D1C-6A5C08BA43B2}" type="slidenum">
              <a:rPr lang="en-CA" smtClean="0"/>
              <a:t>‹#›</a:t>
            </a:fld>
            <a:endParaRPr lang="en-CA"/>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BED097E-8578-4683-9A14-7857FC3B6548}" type="datetime1">
              <a:rPr lang="en-CA" smtClean="0"/>
              <a:t>2018-07-01</a:t>
            </a:fld>
            <a:endParaRPr lang="en-CA"/>
          </a:p>
        </p:txBody>
      </p:sp>
      <p:sp>
        <p:nvSpPr>
          <p:cNvPr id="9" name="Slide Number Placeholder 8"/>
          <p:cNvSpPr>
            <a:spLocks noGrp="1"/>
          </p:cNvSpPr>
          <p:nvPr>
            <p:ph type="sldNum" sz="quarter" idx="11"/>
          </p:nvPr>
        </p:nvSpPr>
        <p:spPr/>
        <p:txBody>
          <a:bodyPr/>
          <a:lstStyle/>
          <a:p>
            <a:fld id="{14696958-A79D-4814-8D1C-6A5C08BA43B2}" type="slidenum">
              <a:rPr lang="en-CA" smtClean="0"/>
              <a:t>‹#›</a:t>
            </a:fld>
            <a:endParaRPr lang="en-CA"/>
          </a:p>
        </p:txBody>
      </p:sp>
      <p:sp>
        <p:nvSpPr>
          <p:cNvPr id="10" name="Footer Placeholder 9"/>
          <p:cNvSpPr>
            <a:spLocks noGrp="1"/>
          </p:cNvSpPr>
          <p:nvPr>
            <p:ph type="ftr" sz="quarter" idx="12"/>
          </p:nvPr>
        </p:nvSpPr>
        <p:spPr/>
        <p:txBody>
          <a:bodyPr/>
          <a:lstStyle/>
          <a:p>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2">
                <a:tint val="90000"/>
              </a:schemeClr>
            </a:gs>
            <a:gs pos="100000">
              <a:schemeClr val="bg2">
                <a:shade val="100000"/>
                <a:satMod val="115000"/>
                <a:alpha val="1000"/>
              </a:schemeClr>
            </a:gs>
            <a:gs pos="100000">
              <a:schemeClr val="bg2">
                <a:shade val="70000"/>
                <a:satMod val="130000"/>
              </a:schemeClr>
            </a:gs>
          </a:gsLst>
          <a:path path="circle">
            <a:fillToRect l="20000" t="50000" r="10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4696958-A79D-4814-8D1C-6A5C08BA43B2}" type="slidenum">
              <a:rPr lang="en-CA" smtClean="0"/>
              <a:t>‹#›</a:t>
            </a:fld>
            <a:endParaRPr lang="en-CA"/>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CA"/>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C7A63E7-A074-4777-BF28-F20052B49019}" type="datetime1">
              <a:rPr lang="en-CA" smtClean="0"/>
              <a:t>2018-07-01</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276872"/>
            <a:ext cx="7978080" cy="2592288"/>
          </a:xfrm>
        </p:spPr>
        <p:txBody>
          <a:bodyPr/>
          <a:lstStyle/>
          <a:p>
            <a:r>
              <a:rPr lang="en-CA" b="1" dirty="0" smtClean="0"/>
              <a:t/>
            </a:r>
            <a:br>
              <a:rPr lang="en-CA" b="1" dirty="0" smtClean="0"/>
            </a:br>
            <a:r>
              <a:rPr lang="en-CA" b="1" dirty="0"/>
              <a:t/>
            </a:r>
            <a:br>
              <a:rPr lang="en-CA" b="1" dirty="0"/>
            </a:br>
            <a:r>
              <a:rPr lang="en-CA" b="1" dirty="0" smtClean="0"/>
              <a:t/>
            </a:r>
            <a:br>
              <a:rPr lang="en-CA" b="1" dirty="0" smtClean="0"/>
            </a:br>
            <a:r>
              <a:rPr lang="en-CA" b="1" dirty="0"/>
              <a:t/>
            </a:r>
            <a:br>
              <a:rPr lang="en-CA" b="1" dirty="0"/>
            </a:br>
            <a:r>
              <a:rPr lang="en-CA" sz="6000" b="1" dirty="0" smtClean="0"/>
              <a:t>CANADIAN </a:t>
            </a:r>
            <a:br>
              <a:rPr lang="en-CA" sz="6000" b="1" dirty="0" smtClean="0"/>
            </a:br>
            <a:r>
              <a:rPr lang="en-CA" sz="6000" b="1" dirty="0" smtClean="0"/>
              <a:t>NATIONAL MASTER</a:t>
            </a:r>
            <a:r>
              <a:rPr lang="en-CA" b="1" dirty="0" smtClean="0"/>
              <a:t/>
            </a:r>
            <a:br>
              <a:rPr lang="en-CA" b="1" dirty="0" smtClean="0"/>
            </a:br>
            <a:r>
              <a:rPr lang="en-CA" b="1" dirty="0" smtClean="0"/>
              <a:t/>
            </a:r>
            <a:br>
              <a:rPr lang="en-CA" b="1" dirty="0" smtClean="0"/>
            </a:br>
            <a:endParaRPr lang="en-CA" sz="4800" dirty="0"/>
          </a:p>
        </p:txBody>
      </p:sp>
      <p:sp>
        <p:nvSpPr>
          <p:cNvPr id="3" name="Subtitle 2"/>
          <p:cNvSpPr>
            <a:spLocks noGrp="1"/>
          </p:cNvSpPr>
          <p:nvPr>
            <p:ph type="subTitle" idx="1"/>
          </p:nvPr>
        </p:nvSpPr>
        <p:spPr>
          <a:xfrm>
            <a:off x="107504" y="4380736"/>
            <a:ext cx="8208912" cy="1064488"/>
          </a:xfrm>
        </p:spPr>
        <p:txBody>
          <a:bodyPr>
            <a:noAutofit/>
          </a:bodyPr>
          <a:lstStyle/>
          <a:p>
            <a:pPr algn="ctr"/>
            <a:r>
              <a:rPr lang="en-CA" sz="4400" b="1" dirty="0" smtClean="0">
                <a:solidFill>
                  <a:schemeClr val="accent1">
                    <a:lumMod val="75000"/>
                  </a:schemeClr>
                </a:solidFill>
                <a:latin typeface="Cambria" panose="02040503050406030204" pitchFamily="18" charset="0"/>
              </a:rPr>
              <a:t>CKC JUNIOR HUNT </a:t>
            </a:r>
            <a:r>
              <a:rPr lang="en-CA" sz="4400" b="1" dirty="0">
                <a:solidFill>
                  <a:schemeClr val="accent1">
                    <a:lumMod val="75000"/>
                  </a:schemeClr>
                </a:solidFill>
                <a:latin typeface="Cambria" panose="02040503050406030204" pitchFamily="18" charset="0"/>
              </a:rPr>
              <a:t>TESTS </a:t>
            </a:r>
          </a:p>
          <a:p>
            <a:pPr algn="ctr"/>
            <a:r>
              <a:rPr lang="en-CA" sz="4400" b="1" dirty="0" smtClean="0">
                <a:solidFill>
                  <a:schemeClr val="accent1">
                    <a:lumMod val="75000"/>
                  </a:schemeClr>
                </a:solidFill>
                <a:latin typeface="Cambria" panose="02040503050406030204" pitchFamily="18" charset="0"/>
              </a:rPr>
              <a:t>2018</a:t>
            </a:r>
          </a:p>
          <a:p>
            <a:pPr algn="ctr"/>
            <a:r>
              <a:rPr lang="en-CA" b="1" dirty="0" smtClean="0">
                <a:solidFill>
                  <a:schemeClr val="accent1">
                    <a:lumMod val="75000"/>
                  </a:schemeClr>
                </a:solidFill>
                <a:latin typeface="Cambria" panose="02040503050406030204" pitchFamily="18" charset="0"/>
              </a:rPr>
              <a:t>(Short Version)</a:t>
            </a:r>
            <a:endParaRPr lang="en-CA" b="1" dirty="0">
              <a:solidFill>
                <a:schemeClr val="accent1">
                  <a:lumMod val="75000"/>
                </a:schemeClr>
              </a:solidFill>
              <a:latin typeface="Cambria" panose="02040503050406030204" pitchFamily="18" charset="0"/>
            </a:endParaRPr>
          </a:p>
        </p:txBody>
      </p:sp>
      <p:cxnSp>
        <p:nvCxnSpPr>
          <p:cNvPr id="7" name="Straight Connector 6"/>
          <p:cNvCxnSpPr/>
          <p:nvPr/>
        </p:nvCxnSpPr>
        <p:spPr>
          <a:xfrm flipH="1" flipV="1">
            <a:off x="971600" y="3774252"/>
            <a:ext cx="6336704" cy="14788"/>
          </a:xfrm>
          <a:prstGeom prst="line">
            <a:avLst/>
          </a:prstGeom>
        </p:spPr>
        <p:style>
          <a:lnRef idx="2">
            <a:schemeClr val="dk1"/>
          </a:lnRef>
          <a:fillRef idx="0">
            <a:schemeClr val="dk1"/>
          </a:fillRef>
          <a:effectRef idx="1">
            <a:schemeClr val="dk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4987" y="404664"/>
            <a:ext cx="2379341" cy="175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297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Junior Dog: General</a:t>
            </a:r>
            <a:endParaRPr lang="en-CA" dirty="0"/>
          </a:p>
        </p:txBody>
      </p:sp>
      <p:sp>
        <p:nvSpPr>
          <p:cNvPr id="3" name="Content Placeholder 2"/>
          <p:cNvSpPr>
            <a:spLocks noGrp="1"/>
          </p:cNvSpPr>
          <p:nvPr>
            <p:ph idx="1"/>
          </p:nvPr>
        </p:nvSpPr>
        <p:spPr>
          <a:xfrm>
            <a:off x="457200" y="1600200"/>
            <a:ext cx="7620000" cy="4997152"/>
          </a:xfrm>
        </p:spPr>
        <p:txBody>
          <a:bodyPr>
            <a:normAutofit/>
          </a:bodyPr>
          <a:lstStyle/>
          <a:p>
            <a:r>
              <a:rPr lang="en-CA" dirty="0" smtClean="0"/>
              <a:t>A retriever’s prime purpose is to get bird to hand as quickly as possible in a pleasing and obedient manner using both natural and trained abilities</a:t>
            </a:r>
          </a:p>
          <a:p>
            <a:r>
              <a:rPr lang="en-CA" dirty="0" smtClean="0"/>
              <a:t>Judges must numerically evaluate, each out of 10, the following defined set of abilities against a standard as described in the CKC Rules and Regulations</a:t>
            </a:r>
          </a:p>
          <a:p>
            <a:pPr lvl="1">
              <a:buFont typeface="Wingdings" panose="05000000000000000000" pitchFamily="2" charset="2"/>
              <a:buChar char="Ø"/>
            </a:pPr>
            <a:r>
              <a:rPr lang="en-CA" dirty="0" smtClean="0"/>
              <a:t>Marking </a:t>
            </a:r>
          </a:p>
          <a:p>
            <a:pPr lvl="1">
              <a:buFont typeface="Wingdings" panose="05000000000000000000" pitchFamily="2" charset="2"/>
              <a:buChar char="Ø"/>
            </a:pPr>
            <a:r>
              <a:rPr lang="en-CA" dirty="0" smtClean="0"/>
              <a:t>Style </a:t>
            </a:r>
          </a:p>
          <a:p>
            <a:pPr lvl="1">
              <a:buFont typeface="Wingdings" panose="05000000000000000000" pitchFamily="2" charset="2"/>
              <a:buChar char="Ø"/>
            </a:pPr>
            <a:r>
              <a:rPr lang="en-CA" dirty="0" smtClean="0"/>
              <a:t>Perseverance  </a:t>
            </a:r>
          </a:p>
          <a:p>
            <a:pPr lvl="1">
              <a:buFont typeface="Wingdings" panose="05000000000000000000" pitchFamily="2" charset="2"/>
              <a:buChar char="Ø"/>
            </a:pPr>
            <a:r>
              <a:rPr lang="en-CA" dirty="0" smtClean="0"/>
              <a:t>Training </a:t>
            </a:r>
          </a:p>
          <a:p>
            <a:r>
              <a:rPr lang="en-CA" dirty="0" smtClean="0"/>
              <a:t>These abilities will be scored against a standard as described in CKC Rules and Regulations, NOT in relation to other dogs</a:t>
            </a:r>
          </a:p>
          <a:p>
            <a:r>
              <a:rPr lang="en-CA" dirty="0"/>
              <a:t>Scores must be shown to handlers upon request</a:t>
            </a:r>
          </a:p>
          <a:p>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10</a:t>
            </a:fld>
            <a:endParaRPr lang="en-CA"/>
          </a:p>
        </p:txBody>
      </p:sp>
    </p:spTree>
    <p:extLst>
      <p:ext uri="{BB962C8B-B14F-4D97-AF65-F5344CB8AC3E}">
        <p14:creationId xmlns:p14="http://schemas.microsoft.com/office/powerpoint/2010/main" val="3510517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Junior Dog: General Cont’d</a:t>
            </a:r>
            <a:endParaRPr lang="en-CA" dirty="0"/>
          </a:p>
        </p:txBody>
      </p:sp>
      <p:sp>
        <p:nvSpPr>
          <p:cNvPr id="3" name="Content Placeholder 2"/>
          <p:cNvSpPr>
            <a:spLocks noGrp="1"/>
          </p:cNvSpPr>
          <p:nvPr>
            <p:ph idx="1"/>
          </p:nvPr>
        </p:nvSpPr>
        <p:spPr/>
        <p:txBody>
          <a:bodyPr/>
          <a:lstStyle/>
          <a:p>
            <a:r>
              <a:rPr lang="en-CA" dirty="0" smtClean="0"/>
              <a:t>To qualify, an average score of 7 for the whole test (all series) must be achieved and must NOT include a score below 5 in any one ability (Marking, Style, Perseverance, Training)</a:t>
            </a:r>
          </a:p>
          <a:p>
            <a:r>
              <a:rPr lang="en-CA" dirty="0" smtClean="0"/>
              <a:t>When a dog is graded “0” by two judges on the same ability, it shall not be called back</a:t>
            </a:r>
          </a:p>
          <a:p>
            <a:r>
              <a:rPr lang="en-CA" dirty="0" smtClean="0"/>
              <a:t>A zero score is different from a non-score</a:t>
            </a:r>
          </a:p>
          <a:p>
            <a:pPr lvl="1"/>
            <a:r>
              <a:rPr lang="en-CA" dirty="0" smtClean="0"/>
              <a:t>A “0” indicates that the dog had an opportunity to exhibit an ability but failed to do so</a:t>
            </a:r>
          </a:p>
          <a:p>
            <a:pPr lvl="1"/>
            <a:r>
              <a:rPr lang="en-CA" dirty="0" smtClean="0"/>
              <a:t>A “non-score” indicates that an opportunity for the dog to exhibit an ability did not present itself </a:t>
            </a:r>
          </a:p>
          <a:p>
            <a:pPr marL="114300" indent="0">
              <a:buNone/>
            </a:pP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11</a:t>
            </a:fld>
            <a:endParaRPr lang="en-CA"/>
          </a:p>
        </p:txBody>
      </p:sp>
    </p:spTree>
    <p:extLst>
      <p:ext uri="{BB962C8B-B14F-4D97-AF65-F5344CB8AC3E}">
        <p14:creationId xmlns:p14="http://schemas.microsoft.com/office/powerpoint/2010/main" val="1882916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Junior Dog: General Cont’d</a:t>
            </a:r>
            <a:endParaRPr lang="en-CA" dirty="0"/>
          </a:p>
        </p:txBody>
      </p:sp>
      <p:sp>
        <p:nvSpPr>
          <p:cNvPr id="3" name="Content Placeholder 2"/>
          <p:cNvSpPr>
            <a:spLocks noGrp="1"/>
          </p:cNvSpPr>
          <p:nvPr>
            <p:ph idx="1"/>
          </p:nvPr>
        </p:nvSpPr>
        <p:spPr/>
        <p:txBody>
          <a:bodyPr/>
          <a:lstStyle/>
          <a:p>
            <a:r>
              <a:rPr lang="en-CA" dirty="0" smtClean="0"/>
              <a:t>The dog MUST retrieve to hand or a grade of “0” in trainability is merited</a:t>
            </a:r>
          </a:p>
          <a:p>
            <a:r>
              <a:rPr lang="en-CA" dirty="0" smtClean="0"/>
              <a:t>The dog may NOT be sent to retrieve until released to do so by the judges</a:t>
            </a:r>
          </a:p>
          <a:p>
            <a:r>
              <a:rPr lang="en-CA" dirty="0" smtClean="0"/>
              <a:t>Junior dogs may excel in marking and yet be scored lower, or not qualify for deficiencies in or lack of the other required abilities</a:t>
            </a:r>
          </a:p>
          <a:p>
            <a:r>
              <a:rPr lang="en-CA" dirty="0" smtClean="0"/>
              <a:t>For instance, dropping the bird before delivering, or conversely freezing and being unwilling to give it up, could range from a slight lowering of the score for an isolated incidence, to a “0” in Trainability for a severe freeze or refusal to pick up after multiple commands (15.4.2 (d))</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12</a:t>
            </a:fld>
            <a:endParaRPr lang="en-CA"/>
          </a:p>
        </p:txBody>
      </p:sp>
    </p:spTree>
    <p:extLst>
      <p:ext uri="{BB962C8B-B14F-4D97-AF65-F5344CB8AC3E}">
        <p14:creationId xmlns:p14="http://schemas.microsoft.com/office/powerpoint/2010/main" val="671876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Junior Dog: General Cont’d</a:t>
            </a:r>
            <a:endParaRPr lang="en-CA" dirty="0"/>
          </a:p>
        </p:txBody>
      </p:sp>
      <p:sp>
        <p:nvSpPr>
          <p:cNvPr id="3" name="Content Placeholder 2"/>
          <p:cNvSpPr>
            <a:spLocks noGrp="1"/>
          </p:cNvSpPr>
          <p:nvPr>
            <p:ph idx="1"/>
          </p:nvPr>
        </p:nvSpPr>
        <p:spPr/>
        <p:txBody>
          <a:bodyPr/>
          <a:lstStyle/>
          <a:p>
            <a:r>
              <a:rPr lang="en-CA" dirty="0" smtClean="0"/>
              <a:t>Trainability, as evidenced in steadiness, control, response and delivery, must be assessed to a lesser degree than it is at Senior</a:t>
            </a:r>
          </a:p>
          <a:p>
            <a:r>
              <a:rPr lang="en-CA" dirty="0" smtClean="0"/>
              <a:t>Any of the Serious Dog Faults described in section 16.3.1 of the CKC Rules and Regulations can be cause to award the dog a “0” in the relevant scoring category</a:t>
            </a:r>
          </a:p>
          <a:p>
            <a:r>
              <a:rPr lang="en-CA" dirty="0" smtClean="0"/>
              <a:t>Repeated incidences of moderate and/or minor dog faults in 16.4 and 16.5 can also accumulate to be more serious in nature to the point of being non-qualifying</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13</a:t>
            </a:fld>
            <a:endParaRPr lang="en-CA"/>
          </a:p>
        </p:txBody>
      </p:sp>
      <p:pic>
        <p:nvPicPr>
          <p:cNvPr id="3074" name="Picture 2" descr="C:\Users\Martin\Desktop\Field\Flat co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4926855"/>
            <a:ext cx="2743200" cy="1814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644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Junior Dog:</a:t>
            </a:r>
            <a:br>
              <a:rPr lang="en-CA" dirty="0" smtClean="0"/>
            </a:br>
            <a:r>
              <a:rPr lang="en-CA" dirty="0" smtClean="0"/>
              <a:t>Recasts</a:t>
            </a:r>
            <a:endParaRPr lang="en-CA" dirty="0"/>
          </a:p>
        </p:txBody>
      </p:sp>
      <p:sp>
        <p:nvSpPr>
          <p:cNvPr id="3" name="Content Placeholder 2"/>
          <p:cNvSpPr>
            <a:spLocks noGrp="1"/>
          </p:cNvSpPr>
          <p:nvPr>
            <p:ph idx="1"/>
          </p:nvPr>
        </p:nvSpPr>
        <p:spPr>
          <a:xfrm>
            <a:off x="457200" y="1600200"/>
            <a:ext cx="7620000" cy="5257800"/>
          </a:xfrm>
        </p:spPr>
        <p:txBody>
          <a:bodyPr>
            <a:normAutofit/>
          </a:bodyPr>
          <a:lstStyle/>
          <a:p>
            <a:r>
              <a:rPr lang="en-CA" dirty="0" smtClean="0"/>
              <a:t>Dogs may be sent to retrieve (recast) more than once</a:t>
            </a:r>
          </a:p>
          <a:p>
            <a:r>
              <a:rPr lang="en-CA" dirty="0" smtClean="0"/>
              <a:t>A ‘recast’ occurs when a dog makes a start towards a marked fall, but stops within a short distance of the line (approx. 5 </a:t>
            </a:r>
            <a:r>
              <a:rPr lang="en-CA" dirty="0" err="1" smtClean="0"/>
              <a:t>yds</a:t>
            </a:r>
            <a:r>
              <a:rPr lang="en-CA" dirty="0" smtClean="0"/>
              <a:t>/4.5m), returns or is recalled and sent to retrieve again</a:t>
            </a:r>
          </a:p>
          <a:p>
            <a:pPr lvl="1"/>
            <a:r>
              <a:rPr lang="en-CA" dirty="0" smtClean="0"/>
              <a:t>Recasts are often the result of a dog’s confusion as to whether it was sent to retrieve the firs time</a:t>
            </a:r>
          </a:p>
          <a:p>
            <a:pPr lvl="1"/>
            <a:r>
              <a:rPr lang="en-CA" dirty="0" smtClean="0"/>
              <a:t>Judges must take a second cast into consideration in evaluating marking and perseverance and will normally call for a lower grade</a:t>
            </a:r>
          </a:p>
          <a:p>
            <a:r>
              <a:rPr lang="en-CA" dirty="0" smtClean="0"/>
              <a:t>It is NOT considered a recast when the dog goes to the area of the fall, fails to find the bird or blinks (ignores) a bird it has found and returns or is recalled to the handler</a:t>
            </a:r>
          </a:p>
          <a:p>
            <a:pPr lvl="1"/>
            <a:r>
              <a:rPr lang="en-CA" dirty="0" smtClean="0"/>
              <a:t>This must be regarded as a lack of perseverance and can merit grading the dog “0” in marking or perseverance unless the judges perceive valid mitigating circumstances </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14</a:t>
            </a:fld>
            <a:endParaRPr lang="en-CA"/>
          </a:p>
        </p:txBody>
      </p:sp>
    </p:spTree>
    <p:extLst>
      <p:ext uri="{BB962C8B-B14F-4D97-AF65-F5344CB8AC3E}">
        <p14:creationId xmlns:p14="http://schemas.microsoft.com/office/powerpoint/2010/main" val="1254322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Junior Dog: Handling</a:t>
            </a:r>
            <a:endParaRPr lang="en-CA" dirty="0"/>
          </a:p>
        </p:txBody>
      </p:sp>
      <p:sp>
        <p:nvSpPr>
          <p:cNvPr id="3" name="Content Placeholder 2"/>
          <p:cNvSpPr>
            <a:spLocks noGrp="1"/>
          </p:cNvSpPr>
          <p:nvPr>
            <p:ph idx="1"/>
          </p:nvPr>
        </p:nvSpPr>
        <p:spPr/>
        <p:txBody>
          <a:bodyPr/>
          <a:lstStyle/>
          <a:p>
            <a:r>
              <a:rPr lang="en-CA" dirty="0" smtClean="0"/>
              <a:t>Handling on more than one mark in Junior requires elimination (16.3.1.(u) as per 9.1.4) as the dog must show clear evidence to the judges of an ability to mark birds independently of the handler</a:t>
            </a:r>
          </a:p>
          <a:p>
            <a:r>
              <a:rPr lang="en-CA" dirty="0" smtClean="0"/>
              <a:t>If handling is required, it must be accomplished crisply and cleanly</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15</a:t>
            </a:fld>
            <a:endParaRPr lang="en-CA"/>
          </a:p>
        </p:txBody>
      </p:sp>
      <p:pic>
        <p:nvPicPr>
          <p:cNvPr id="2050" name="Picture 2" descr="C:\Users\Martin\Desktop\Lun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4051271"/>
            <a:ext cx="2399928" cy="2399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513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Junior Dog: Steadiness</a:t>
            </a:r>
            <a:endParaRPr lang="en-CA" dirty="0"/>
          </a:p>
        </p:txBody>
      </p:sp>
      <p:sp>
        <p:nvSpPr>
          <p:cNvPr id="3" name="Content Placeholder 2"/>
          <p:cNvSpPr>
            <a:spLocks noGrp="1"/>
          </p:cNvSpPr>
          <p:nvPr>
            <p:ph idx="1"/>
          </p:nvPr>
        </p:nvSpPr>
        <p:spPr>
          <a:xfrm>
            <a:off x="457200" y="1600200"/>
            <a:ext cx="7620000" cy="5257800"/>
          </a:xfrm>
        </p:spPr>
        <p:txBody>
          <a:bodyPr>
            <a:normAutofit/>
          </a:bodyPr>
          <a:lstStyle/>
          <a:p>
            <a:r>
              <a:rPr lang="en-CA" dirty="0" smtClean="0"/>
              <a:t>Dogs need not be completely steady but should demonstrate a reasonable degree of steadiness and general obedience in relation to trainability</a:t>
            </a:r>
          </a:p>
          <a:p>
            <a:r>
              <a:rPr lang="en-CA" dirty="0" smtClean="0"/>
              <a:t>They may be brought to line on leash however, they should also walk tractably at heel and must be under control</a:t>
            </a:r>
          </a:p>
          <a:p>
            <a:r>
              <a:rPr lang="en-CA" dirty="0" smtClean="0"/>
              <a:t>Dogs on line may be restrained gently with a </a:t>
            </a:r>
            <a:r>
              <a:rPr lang="en-CA" dirty="0" err="1" smtClean="0"/>
              <a:t>slipcord</a:t>
            </a:r>
            <a:r>
              <a:rPr lang="en-CA" dirty="0" smtClean="0"/>
              <a:t> or help gently by a collar until sent to retrieve</a:t>
            </a:r>
          </a:p>
          <a:p>
            <a:r>
              <a:rPr lang="en-CA" dirty="0" smtClean="0"/>
              <a:t>If a collar is used as restraint on line, it must be removed before the dog is sent to retrieve and it may not have a leash or tab attached to it</a:t>
            </a:r>
          </a:p>
          <a:p>
            <a:r>
              <a:rPr lang="en-CA" dirty="0" smtClean="0"/>
              <a:t>Prong or pinch collars are prohibited </a:t>
            </a:r>
          </a:p>
          <a:p>
            <a:r>
              <a:rPr lang="en-CA" dirty="0" smtClean="0"/>
              <a:t>A controlled break in Junior (if handler doesn’t use a restraint) is considered a minor dog fault and should be scored as such</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16</a:t>
            </a:fld>
            <a:endParaRPr lang="en-CA"/>
          </a:p>
        </p:txBody>
      </p:sp>
    </p:spTree>
    <p:extLst>
      <p:ext uri="{BB962C8B-B14F-4D97-AF65-F5344CB8AC3E}">
        <p14:creationId xmlns:p14="http://schemas.microsoft.com/office/powerpoint/2010/main" val="3513231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Junior Dog:</a:t>
            </a:r>
            <a:br>
              <a:rPr lang="en-CA" dirty="0" smtClean="0"/>
            </a:br>
            <a:r>
              <a:rPr lang="en-CA" dirty="0" smtClean="0"/>
              <a:t>Encouragement</a:t>
            </a:r>
            <a:endParaRPr lang="en-CA" dirty="0"/>
          </a:p>
        </p:txBody>
      </p:sp>
      <p:sp>
        <p:nvSpPr>
          <p:cNvPr id="3" name="Content Placeholder 2"/>
          <p:cNvSpPr>
            <a:spLocks noGrp="1"/>
          </p:cNvSpPr>
          <p:nvPr>
            <p:ph idx="1"/>
          </p:nvPr>
        </p:nvSpPr>
        <p:spPr/>
        <p:txBody>
          <a:bodyPr/>
          <a:lstStyle/>
          <a:p>
            <a:r>
              <a:rPr lang="en-CA" dirty="0" smtClean="0"/>
              <a:t>A dog in a Junior test may be encouraged to hunt however, excessive noise in encouraging the dog suggests a lack of hunting desire</a:t>
            </a:r>
          </a:p>
          <a:p>
            <a:r>
              <a:rPr lang="en-CA" dirty="0" smtClean="0"/>
              <a:t>As such, a low score in perseverance is required for a dog needing this type of encouragement to continue searching for the bird</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17</a:t>
            </a:fld>
            <a:endParaRPr lang="en-CA"/>
          </a:p>
        </p:txBody>
      </p:sp>
      <p:pic>
        <p:nvPicPr>
          <p:cNvPr id="2052" name="Picture 4" descr="C:\Users\Martin\Desktop\Baron wa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3437" y="4077072"/>
            <a:ext cx="3998763" cy="2469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469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Junior Dog: Hard Mouth</a:t>
            </a:r>
            <a:endParaRPr lang="en-CA" dirty="0"/>
          </a:p>
        </p:txBody>
      </p:sp>
      <p:sp>
        <p:nvSpPr>
          <p:cNvPr id="3" name="Content Placeholder 2"/>
          <p:cNvSpPr>
            <a:spLocks noGrp="1"/>
          </p:cNvSpPr>
          <p:nvPr>
            <p:ph idx="1"/>
          </p:nvPr>
        </p:nvSpPr>
        <p:spPr/>
        <p:txBody>
          <a:bodyPr/>
          <a:lstStyle/>
          <a:p>
            <a:r>
              <a:rPr lang="en-CA" dirty="0" smtClean="0"/>
              <a:t>Hard mouth is one of the most undesirable traits in a retriever</a:t>
            </a:r>
          </a:p>
          <a:p>
            <a:r>
              <a:rPr lang="en-CA" dirty="0" smtClean="0"/>
              <a:t>A dog can carry the stigma for life and therefore hard mouth requires incontrovertible proof</a:t>
            </a:r>
          </a:p>
          <a:p>
            <a:r>
              <a:rPr lang="en-CA" dirty="0" smtClean="0"/>
              <a:t>Torn skin or flesh alone is not usually sufficient evidence for proof as it may be caused in a variety of ways, such as by sharp sticks or stones, etc. in the cover as well as by the dog’s fast</a:t>
            </a:r>
            <a:r>
              <a:rPr lang="en-CA" smtClean="0"/>
              <a:t>, </a:t>
            </a:r>
            <a:r>
              <a:rPr lang="en-CA" smtClean="0"/>
              <a:t>positive </a:t>
            </a:r>
            <a:r>
              <a:rPr lang="en-CA" dirty="0" smtClean="0"/>
              <a:t>pick-up</a:t>
            </a:r>
          </a:p>
          <a:p>
            <a:r>
              <a:rPr lang="en-CA" dirty="0" smtClean="0"/>
              <a:t>Crushed bone structure can usually be accepted as trustworthy and sufficient evidence of hard mouth</a:t>
            </a:r>
          </a:p>
        </p:txBody>
      </p:sp>
      <p:sp>
        <p:nvSpPr>
          <p:cNvPr id="4" name="Slide Number Placeholder 3"/>
          <p:cNvSpPr>
            <a:spLocks noGrp="1"/>
          </p:cNvSpPr>
          <p:nvPr>
            <p:ph type="sldNum" sz="quarter" idx="12"/>
          </p:nvPr>
        </p:nvSpPr>
        <p:spPr/>
        <p:txBody>
          <a:bodyPr/>
          <a:lstStyle/>
          <a:p>
            <a:fld id="{14696958-A79D-4814-8D1C-6A5C08BA43B2}" type="slidenum">
              <a:rPr lang="en-CA" smtClean="0"/>
              <a:t>18</a:t>
            </a:fld>
            <a:endParaRPr lang="en-CA"/>
          </a:p>
        </p:txBody>
      </p:sp>
    </p:spTree>
    <p:extLst>
      <p:ext uri="{BB962C8B-B14F-4D97-AF65-F5344CB8AC3E}">
        <p14:creationId xmlns:p14="http://schemas.microsoft.com/office/powerpoint/2010/main" val="1497263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the Junior Dog: Hard Mouth Cont’d</a:t>
            </a:r>
            <a:endParaRPr lang="en-CA" dirty="0"/>
          </a:p>
        </p:txBody>
      </p:sp>
      <p:sp>
        <p:nvSpPr>
          <p:cNvPr id="3" name="Content Placeholder 2"/>
          <p:cNvSpPr>
            <a:spLocks noGrp="1"/>
          </p:cNvSpPr>
          <p:nvPr>
            <p:ph idx="1"/>
          </p:nvPr>
        </p:nvSpPr>
        <p:spPr/>
        <p:txBody>
          <a:bodyPr/>
          <a:lstStyle/>
          <a:p>
            <a:r>
              <a:rPr lang="en-CA" dirty="0"/>
              <a:t>Other undesirable traits are frequently confused with hard mouth such as </a:t>
            </a:r>
            <a:r>
              <a:rPr lang="en-CA" dirty="0" smtClean="0"/>
              <a:t>freezing with bird in mouth</a:t>
            </a:r>
            <a:endParaRPr lang="en-CA" dirty="0"/>
          </a:p>
          <a:p>
            <a:r>
              <a:rPr lang="en-CA" dirty="0"/>
              <a:t>A hard mouthed dog may </a:t>
            </a:r>
            <a:r>
              <a:rPr lang="en-CA" dirty="0" smtClean="0"/>
              <a:t>still have </a:t>
            </a:r>
            <a:r>
              <a:rPr lang="en-CA" dirty="0"/>
              <a:t>a gentle delivery and certainly a reluctant or sticky delivery does </a:t>
            </a:r>
            <a:r>
              <a:rPr lang="en-CA" dirty="0" smtClean="0"/>
              <a:t>NOT </a:t>
            </a:r>
            <a:r>
              <a:rPr lang="en-CA" dirty="0"/>
              <a:t>imply hard </a:t>
            </a:r>
            <a:r>
              <a:rPr lang="en-CA" dirty="0" smtClean="0"/>
              <a:t>mouth</a:t>
            </a:r>
          </a:p>
          <a:p>
            <a:r>
              <a:rPr lang="en-CA" dirty="0" smtClean="0"/>
              <a:t>Rolling or mouthing the bird during a retrieve may be erroneously associated with hard mouth as well even when the bird is not damaged</a:t>
            </a:r>
          </a:p>
          <a:p>
            <a:r>
              <a:rPr lang="en-CA" dirty="0" smtClean="0"/>
              <a:t>Such mouthing may not necessarily call for a lowering of a trainability score</a:t>
            </a:r>
          </a:p>
          <a:p>
            <a:r>
              <a:rPr lang="en-CA" dirty="0" smtClean="0"/>
              <a:t>The judge should remember a dog either does or does not have a hard mouth, and if it does, cannot receive a qualifying score </a:t>
            </a:r>
          </a:p>
          <a:p>
            <a:pPr marL="114300" indent="0">
              <a:buNone/>
            </a:pP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19</a:t>
            </a:fld>
            <a:endParaRPr lang="en-CA"/>
          </a:p>
        </p:txBody>
      </p:sp>
    </p:spTree>
    <p:extLst>
      <p:ext uri="{BB962C8B-B14F-4D97-AF65-F5344CB8AC3E}">
        <p14:creationId xmlns:p14="http://schemas.microsoft.com/office/powerpoint/2010/main" val="1181002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66330"/>
            <a:ext cx="7620000" cy="1151308"/>
          </a:xfrm>
          <a:noFill/>
        </p:spPr>
        <p:txBody>
          <a:bodyPr/>
          <a:lstStyle/>
          <a:p>
            <a:r>
              <a:rPr lang="en-CA" dirty="0" smtClean="0"/>
              <a:t>Table of Contents</a:t>
            </a:r>
            <a:endParaRPr lang="en-CA" dirty="0"/>
          </a:p>
        </p:txBody>
      </p:sp>
      <p:sp>
        <p:nvSpPr>
          <p:cNvPr id="2" name="Slide Number Placeholder 1"/>
          <p:cNvSpPr>
            <a:spLocks noGrp="1"/>
          </p:cNvSpPr>
          <p:nvPr>
            <p:ph type="sldNum" sz="quarter" idx="12"/>
          </p:nvPr>
        </p:nvSpPr>
        <p:spPr/>
        <p:txBody>
          <a:bodyPr/>
          <a:lstStyle/>
          <a:p>
            <a:fld id="{14696958-A79D-4814-8D1C-6A5C08BA43B2}" type="slidenum">
              <a:rPr lang="en-CA" smtClean="0"/>
              <a:t>2</a:t>
            </a:fld>
            <a:endParaRPr lang="en-CA"/>
          </a:p>
        </p:txBody>
      </p:sp>
      <p:graphicFrame>
        <p:nvGraphicFramePr>
          <p:cNvPr id="9" name="Table 8"/>
          <p:cNvGraphicFramePr>
            <a:graphicFrameLocks noGrp="1"/>
          </p:cNvGraphicFramePr>
          <p:nvPr>
            <p:extLst>
              <p:ext uri="{D42A27DB-BD31-4B8C-83A1-F6EECF244321}">
                <p14:modId xmlns:p14="http://schemas.microsoft.com/office/powerpoint/2010/main" val="2022960498"/>
              </p:ext>
            </p:extLst>
          </p:nvPr>
        </p:nvGraphicFramePr>
        <p:xfrm>
          <a:off x="467544" y="1340766"/>
          <a:ext cx="7776864" cy="5400601"/>
        </p:xfrm>
        <a:graphic>
          <a:graphicData uri="http://schemas.openxmlformats.org/drawingml/2006/table">
            <a:tbl>
              <a:tblPr bandRow="1">
                <a:tableStyleId>{5C22544A-7EE6-4342-B048-85BDC9FD1C3A}</a:tableStyleId>
              </a:tblPr>
              <a:tblGrid>
                <a:gridCol w="6250563"/>
                <a:gridCol w="1526301"/>
              </a:tblGrid>
              <a:tr h="504056">
                <a:tc>
                  <a:txBody>
                    <a:bodyPr/>
                    <a:lstStyle/>
                    <a:p>
                      <a:pPr marL="0" indent="0">
                        <a:buClr>
                          <a:schemeClr val="accent1"/>
                        </a:buClr>
                        <a:buFontTx/>
                        <a:buNone/>
                      </a:pPr>
                      <a:r>
                        <a:rPr lang="en-CA" sz="2200" b="0" dirty="0" smtClean="0"/>
                        <a:t>                   TOPIC</a:t>
                      </a:r>
                      <a:endParaRPr lang="en-CA" sz="2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CA" sz="2200" b="0" dirty="0" smtClean="0"/>
                        <a:t>          SLIDE</a:t>
                      </a:r>
                      <a:endParaRPr lang="en-CA" sz="22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04056">
                <a:tc>
                  <a:txBody>
                    <a:bodyPr/>
                    <a:lstStyle/>
                    <a:p>
                      <a:pPr marL="457200" indent="-457200">
                        <a:buClr>
                          <a:schemeClr val="accent1"/>
                        </a:buClr>
                        <a:buFont typeface="Arial" panose="020B0604020202020204" pitchFamily="34" charset="0"/>
                        <a:buChar char="•"/>
                      </a:pPr>
                      <a:r>
                        <a:rPr lang="en-CA" sz="2200" b="0" dirty="0" smtClean="0"/>
                        <a:t>Purpose of CKC Hunt Tests</a:t>
                      </a:r>
                      <a:endParaRPr lang="en-CA" sz="2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CA" sz="2200" b="0" dirty="0" smtClean="0"/>
                        <a:t>        3</a:t>
                      </a:r>
                      <a:endParaRPr lang="en-CA" sz="2200" b="0" dirty="0"/>
                    </a:p>
                  </a:txBody>
                  <a:tcPr marL="252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04056">
                <a:tc>
                  <a:txBody>
                    <a:bodyPr/>
                    <a:lstStyle/>
                    <a:p>
                      <a:pPr marL="457200" indent="-457200">
                        <a:buClr>
                          <a:schemeClr val="accent1"/>
                        </a:buClr>
                        <a:buFont typeface="Arial" panose="020B0604020202020204" pitchFamily="34" charset="0"/>
                        <a:buChar char="•"/>
                      </a:pPr>
                      <a:r>
                        <a:rPr lang="en-CA" sz="2200" b="0" dirty="0" smtClean="0"/>
                        <a:t>Key Hunt Test Definitions </a:t>
                      </a:r>
                      <a:endParaRPr lang="en-CA" sz="2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CA" sz="2200" b="0" dirty="0" smtClean="0"/>
                        <a:t>   4 - 6</a:t>
                      </a:r>
                      <a:endParaRPr lang="en-CA" sz="2200" b="0" dirty="0"/>
                    </a:p>
                  </a:txBody>
                  <a:tcPr marL="252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04056">
                <a:tc>
                  <a:txBody>
                    <a:bodyPr/>
                    <a:lstStyle/>
                    <a:p>
                      <a:pPr marL="457200" indent="-457200">
                        <a:buClr>
                          <a:schemeClr val="accent1"/>
                        </a:buClr>
                        <a:buFont typeface="Arial" panose="020B0604020202020204" pitchFamily="34" charset="0"/>
                        <a:buChar char="•"/>
                      </a:pPr>
                      <a:r>
                        <a:rPr lang="en-CA" sz="2200" b="0" dirty="0" smtClean="0"/>
                        <a:t>Junior Test </a:t>
                      </a:r>
                      <a:r>
                        <a:rPr lang="en-CA" sz="2200" b="0" baseline="0" dirty="0" smtClean="0"/>
                        <a:t>Requirements</a:t>
                      </a:r>
                      <a:endParaRPr lang="en-CA" sz="2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CA" sz="2200" b="0" dirty="0" smtClean="0"/>
                        <a:t>        7</a:t>
                      </a:r>
                      <a:endParaRPr lang="en-CA" sz="2200" b="0" dirty="0"/>
                    </a:p>
                  </a:txBody>
                  <a:tcPr marL="28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04056">
                <a:tc>
                  <a:txBody>
                    <a:bodyPr/>
                    <a:lstStyle/>
                    <a:p>
                      <a:pPr marL="457200" marR="0" lvl="0" indent="-45720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CA" sz="2200" b="0" dirty="0" smtClean="0"/>
                        <a:t>Junior Test Design Considerations</a:t>
                      </a:r>
                      <a:endParaRPr lang="en-CA" sz="2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CA" sz="2200" b="0" dirty="0" smtClean="0"/>
                        <a:t>8 - 9</a:t>
                      </a:r>
                      <a:endParaRPr lang="en-CA" sz="2200" b="0" dirty="0"/>
                    </a:p>
                  </a:txBody>
                  <a:tcPr marL="28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80321">
                <a:tc>
                  <a:txBody>
                    <a:bodyPr/>
                    <a:lstStyle/>
                    <a:p>
                      <a:pPr marL="457200" lvl="0" indent="-457200">
                        <a:buClr>
                          <a:schemeClr val="accent1"/>
                        </a:buClr>
                        <a:buFont typeface="Arial" panose="020B0604020202020204" pitchFamily="34" charset="0"/>
                        <a:buChar char="•"/>
                      </a:pPr>
                      <a:r>
                        <a:rPr lang="en-CA" sz="2200" b="0" dirty="0" smtClean="0"/>
                        <a:t>Evaluating the</a:t>
                      </a:r>
                      <a:r>
                        <a:rPr lang="en-CA" sz="2200" b="0" baseline="0" dirty="0" smtClean="0"/>
                        <a:t> Junior Dog</a:t>
                      </a:r>
                      <a:endParaRPr lang="en-CA" sz="2200" b="0" dirty="0" smtClean="0"/>
                    </a:p>
                    <a:p>
                      <a:pPr marL="914400" lvl="1" indent="-457200">
                        <a:buClr>
                          <a:schemeClr val="accent1"/>
                        </a:buClr>
                        <a:buFont typeface="Tahoma" panose="020B0604030504040204" pitchFamily="34" charset="0"/>
                        <a:buChar char="­"/>
                      </a:pPr>
                      <a:r>
                        <a:rPr lang="en-CA" sz="2000" b="0" dirty="0" smtClean="0"/>
                        <a:t>General</a:t>
                      </a:r>
                    </a:p>
                    <a:p>
                      <a:pPr marL="914400" lvl="1" indent="-457200">
                        <a:buClr>
                          <a:schemeClr val="accent1"/>
                        </a:buClr>
                        <a:buFont typeface="Tahoma" panose="020B0604030504040204" pitchFamily="34" charset="0"/>
                        <a:buChar char="­"/>
                      </a:pPr>
                      <a:r>
                        <a:rPr lang="en-CA" sz="2000" b="0" dirty="0" smtClean="0"/>
                        <a:t>Recasts in Junior</a:t>
                      </a:r>
                    </a:p>
                    <a:p>
                      <a:pPr marL="914400" lvl="1" indent="-457200">
                        <a:buClr>
                          <a:schemeClr val="accent1"/>
                        </a:buClr>
                        <a:buFont typeface="Tahoma" panose="020B0604030504040204" pitchFamily="34" charset="0"/>
                        <a:buChar char="­"/>
                      </a:pPr>
                      <a:r>
                        <a:rPr lang="en-CA" sz="2000" b="0" dirty="0" smtClean="0"/>
                        <a:t>Handling on Marks in Junior</a:t>
                      </a:r>
                    </a:p>
                    <a:p>
                      <a:pPr marL="914400" lvl="1" indent="-457200">
                        <a:buClr>
                          <a:schemeClr val="accent1"/>
                        </a:buClr>
                        <a:buFont typeface="Tahoma" panose="020B0604030504040204" pitchFamily="34" charset="0"/>
                        <a:buChar char="­"/>
                      </a:pPr>
                      <a:r>
                        <a:rPr lang="en-CA" sz="2000" b="0" dirty="0" smtClean="0"/>
                        <a:t>Steadiness in Junior</a:t>
                      </a:r>
                    </a:p>
                    <a:p>
                      <a:pPr marL="914400" lvl="1" indent="-457200">
                        <a:buClr>
                          <a:schemeClr val="accent1"/>
                        </a:buClr>
                        <a:buFont typeface="Tahoma" panose="020B0604030504040204" pitchFamily="34" charset="0"/>
                        <a:buChar char="­"/>
                      </a:pPr>
                      <a:r>
                        <a:rPr lang="en-CA" sz="2000" b="0" dirty="0" smtClean="0"/>
                        <a:t>Encouragement of the Junior Dog</a:t>
                      </a:r>
                    </a:p>
                    <a:p>
                      <a:pPr marL="914400" lvl="1" indent="-457200">
                        <a:buClr>
                          <a:schemeClr val="accent1"/>
                        </a:buClr>
                        <a:buFont typeface="Tahoma" panose="020B0604030504040204" pitchFamily="34" charset="0"/>
                        <a:buChar char="­"/>
                      </a:pPr>
                      <a:r>
                        <a:rPr lang="en-CA" sz="2000" b="0" dirty="0" smtClean="0"/>
                        <a:t>Hard Mouth</a:t>
                      </a:r>
                    </a:p>
                    <a:p>
                      <a:pPr marL="914400" lvl="1" indent="-457200">
                        <a:buClr>
                          <a:schemeClr val="accent1"/>
                        </a:buClr>
                        <a:buFont typeface="Tahoma" panose="020B0604030504040204" pitchFamily="34" charset="0"/>
                        <a:buChar char="­"/>
                      </a:pPr>
                      <a:r>
                        <a:rPr lang="en-CA" sz="2000" b="0" dirty="0" smtClean="0"/>
                        <a:t>Sample Junior Score Sheet</a:t>
                      </a:r>
                      <a:endParaRPr lang="en-CA" sz="20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CA" sz="2200" b="0" dirty="0" smtClean="0"/>
                        <a:t>10 - 20 </a:t>
                      </a:r>
                      <a:endParaRPr lang="en-CA" sz="2200" b="0" dirty="0"/>
                    </a:p>
                  </a:txBody>
                  <a:tcPr marL="28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55852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526"/>
            <a:ext cx="7620000" cy="1143000"/>
          </a:xfrm>
          <a:noFill/>
        </p:spPr>
        <p:txBody>
          <a:bodyPr/>
          <a:lstStyle/>
          <a:p>
            <a:r>
              <a:rPr lang="en-CA" dirty="0"/>
              <a:t>Evaluating the </a:t>
            </a:r>
            <a:r>
              <a:rPr lang="en-CA" dirty="0" smtClean="0"/>
              <a:t>Junior </a:t>
            </a:r>
            <a:r>
              <a:rPr lang="en-CA" dirty="0"/>
              <a:t>Dog: </a:t>
            </a:r>
            <a:r>
              <a:rPr lang="en-CA" dirty="0" smtClean="0"/>
              <a:t>Sample Score Sheet</a:t>
            </a:r>
            <a:endParaRPr lang="en-CA" dirty="0">
              <a:latin typeface="Cambria" panose="02040503050406030204" pitchFamily="18" charset="0"/>
            </a:endParaRPr>
          </a:p>
        </p:txBody>
      </p:sp>
      <p:sp>
        <p:nvSpPr>
          <p:cNvPr id="5" name="Slide Number Placeholder 4"/>
          <p:cNvSpPr>
            <a:spLocks noGrp="1"/>
          </p:cNvSpPr>
          <p:nvPr>
            <p:ph type="sldNum" sz="quarter" idx="12"/>
          </p:nvPr>
        </p:nvSpPr>
        <p:spPr/>
        <p:txBody>
          <a:bodyPr/>
          <a:lstStyle/>
          <a:p>
            <a:fld id="{14696958-A79D-4814-8D1C-6A5C08BA43B2}" type="slidenum">
              <a:rPr lang="en-CA" smtClean="0"/>
              <a:t>20</a:t>
            </a:fld>
            <a:endParaRPr lang="en-CA"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1717034"/>
            <a:ext cx="4320480" cy="511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8086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Perhaps Above All</a:t>
            </a:r>
            <a:endParaRPr lang="en-CA" dirty="0"/>
          </a:p>
        </p:txBody>
      </p:sp>
      <p:sp>
        <p:nvSpPr>
          <p:cNvPr id="3" name="Content Placeholder 2"/>
          <p:cNvSpPr>
            <a:spLocks noGrp="1"/>
          </p:cNvSpPr>
          <p:nvPr>
            <p:ph idx="1"/>
          </p:nvPr>
        </p:nvSpPr>
        <p:spPr/>
        <p:txBody>
          <a:bodyPr/>
          <a:lstStyle/>
          <a:p>
            <a:r>
              <a:rPr lang="en-CA" dirty="0" smtClean="0"/>
              <a:t>Hunt tests should be an enjoyable sport in which handlers and their dogs get to work as a team and have fun</a:t>
            </a:r>
          </a:p>
          <a:p>
            <a:endParaRPr lang="en-CA" dirty="0"/>
          </a:p>
          <a:p>
            <a:endParaRPr lang="en-CA" dirty="0" smtClean="0"/>
          </a:p>
          <a:p>
            <a:endParaRPr lang="en-CA" dirty="0"/>
          </a:p>
          <a:p>
            <a:pPr marL="114300" indent="0" algn="ctr">
              <a:buNone/>
            </a:pPr>
            <a:endParaRPr lang="en-CA" dirty="0" smtClean="0"/>
          </a:p>
          <a:p>
            <a:pPr marL="114300" indent="0" algn="ctr">
              <a:buNone/>
            </a:pPr>
            <a:endParaRPr lang="en-CA" dirty="0"/>
          </a:p>
          <a:p>
            <a:pPr marL="114300" indent="0" algn="ctr">
              <a:buNone/>
            </a:pPr>
            <a:endParaRPr lang="en-CA" dirty="0" smtClean="0"/>
          </a:p>
          <a:p>
            <a:pPr marL="114300" indent="0" algn="ctr">
              <a:buNone/>
            </a:pPr>
            <a:endParaRPr lang="en-CA" dirty="0"/>
          </a:p>
          <a:p>
            <a:pPr marL="114300" indent="0" algn="ctr">
              <a:buNone/>
            </a:pPr>
            <a:r>
              <a:rPr lang="en-CA" sz="4000" dirty="0" smtClean="0"/>
              <a:t>Thank you!</a:t>
            </a:r>
            <a:endParaRPr lang="en-CA" sz="4000" dirty="0"/>
          </a:p>
        </p:txBody>
      </p:sp>
      <p:sp>
        <p:nvSpPr>
          <p:cNvPr id="4" name="Slide Number Placeholder 3"/>
          <p:cNvSpPr>
            <a:spLocks noGrp="1"/>
          </p:cNvSpPr>
          <p:nvPr>
            <p:ph type="sldNum" sz="quarter" idx="12"/>
          </p:nvPr>
        </p:nvSpPr>
        <p:spPr/>
        <p:txBody>
          <a:bodyPr/>
          <a:lstStyle/>
          <a:p>
            <a:fld id="{14696958-A79D-4814-8D1C-6A5C08BA43B2}" type="slidenum">
              <a:rPr lang="en-CA" smtClean="0"/>
              <a:t>21</a:t>
            </a:fld>
            <a:endParaRPr lang="en-CA"/>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2529370"/>
            <a:ext cx="3312368" cy="2483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2360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Purpose of CKC Hunt Tests</a:t>
            </a:r>
            <a:endParaRPr lang="en-CA" dirty="0"/>
          </a:p>
        </p:txBody>
      </p:sp>
      <p:sp>
        <p:nvSpPr>
          <p:cNvPr id="3" name="Content Placeholder 2"/>
          <p:cNvSpPr>
            <a:spLocks noGrp="1"/>
          </p:cNvSpPr>
          <p:nvPr>
            <p:ph idx="1"/>
          </p:nvPr>
        </p:nvSpPr>
        <p:spPr/>
        <p:txBody>
          <a:bodyPr/>
          <a:lstStyle/>
          <a:p>
            <a:r>
              <a:rPr lang="en-CA" dirty="0" smtClean="0"/>
              <a:t>The </a:t>
            </a:r>
            <a:r>
              <a:rPr lang="en-CA" dirty="0"/>
              <a:t>purpose of the hunt test for Retrievers, Barbet, Irish Water Spaniels and Standard Poodles is to test the merits of, and evaluate the abilities of these dogs in the field in order to determine their suitability and ability as hunting companions</a:t>
            </a:r>
          </a:p>
          <a:p>
            <a:r>
              <a:rPr lang="en-CA" dirty="0"/>
              <a:t>Hunt tests should, therefore, simulate as nearly as possible the conditions met in a true hunting situation </a:t>
            </a:r>
          </a:p>
          <a:p>
            <a:pPr marL="114300" indent="0">
              <a:buNone/>
            </a:pPr>
            <a:r>
              <a:rPr lang="en-CA" dirty="0" smtClean="0"/>
              <a:t>                - Section 13.1.1 of CKC Rules and Regulations</a:t>
            </a:r>
            <a:endParaRPr lang="en-CA" dirty="0"/>
          </a:p>
          <a:p>
            <a:pPr marL="114300" indent="0">
              <a:buNone/>
            </a:pPr>
            <a:endParaRPr lang="en-CA" dirty="0" smtClean="0"/>
          </a:p>
          <a:p>
            <a:r>
              <a:rPr lang="en-CA" dirty="0" smtClean="0"/>
              <a:t>The purpose of the Junior Hunt Test is (also) to encourage people to continue in the hunt test program</a:t>
            </a:r>
          </a:p>
          <a:p>
            <a:pPr marL="114300" indent="0">
              <a:buNone/>
            </a:pPr>
            <a:r>
              <a:rPr lang="en-CA" dirty="0" smtClean="0"/>
              <a:t>                 - Section 11.2.1 (a) of CKC Rules and Regulations</a:t>
            </a:r>
          </a:p>
          <a:p>
            <a:pPr marL="114300" indent="0">
              <a:buNone/>
            </a:pPr>
            <a:endParaRPr lang="en-CA" dirty="0" smtClean="0"/>
          </a:p>
          <a:p>
            <a:pPr marL="114300" indent="0">
              <a:buNone/>
            </a:pP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3</a:t>
            </a:fld>
            <a:endParaRPr lang="en-CA"/>
          </a:p>
        </p:txBody>
      </p:sp>
    </p:spTree>
    <p:extLst>
      <p:ext uri="{BB962C8B-B14F-4D97-AF65-F5344CB8AC3E}">
        <p14:creationId xmlns:p14="http://schemas.microsoft.com/office/powerpoint/2010/main" val="733622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Key Hunt Test Definitions</a:t>
            </a:r>
            <a:endParaRPr lang="en-CA" dirty="0"/>
          </a:p>
        </p:txBody>
      </p:sp>
      <p:sp>
        <p:nvSpPr>
          <p:cNvPr id="3" name="Content Placeholder 2"/>
          <p:cNvSpPr>
            <a:spLocks noGrp="1"/>
          </p:cNvSpPr>
          <p:nvPr>
            <p:ph idx="1"/>
          </p:nvPr>
        </p:nvSpPr>
        <p:spPr/>
        <p:txBody>
          <a:bodyPr>
            <a:normAutofit lnSpcReduction="10000"/>
          </a:bodyPr>
          <a:lstStyle/>
          <a:p>
            <a:r>
              <a:rPr lang="en-CA" b="1" dirty="0" smtClean="0"/>
              <a:t>Break</a:t>
            </a:r>
          </a:p>
          <a:p>
            <a:pPr lvl="1"/>
            <a:r>
              <a:rPr lang="en-CA" dirty="0" smtClean="0"/>
              <a:t>Dog leaves to retrieve without release by handler and is not brought under control</a:t>
            </a:r>
          </a:p>
          <a:p>
            <a:r>
              <a:rPr lang="en-CA" b="1" dirty="0" smtClean="0"/>
              <a:t>Controlled Break</a:t>
            </a:r>
          </a:p>
          <a:p>
            <a:pPr lvl="1"/>
            <a:r>
              <a:rPr lang="en-CA" dirty="0" smtClean="0"/>
              <a:t>Dog leaves to retrieve without release by handler but is quickly brought under control verbally or by whistle and returns</a:t>
            </a:r>
          </a:p>
          <a:p>
            <a:pPr lvl="1"/>
            <a:r>
              <a:rPr lang="en-CA" dirty="0" smtClean="0"/>
              <a:t>In Master, a controlled break calls for a “0” score except in the Upland series where it is considered a minor fault when the dog is brought under immediate control</a:t>
            </a:r>
          </a:p>
          <a:p>
            <a:r>
              <a:rPr lang="en-CA" b="1" dirty="0" smtClean="0"/>
              <a:t>Creeping</a:t>
            </a:r>
          </a:p>
          <a:p>
            <a:pPr lvl="1"/>
            <a:r>
              <a:rPr lang="en-CA" dirty="0" smtClean="0"/>
              <a:t>Leaving the handler on a tentative yet excited basis, short of leaving completely</a:t>
            </a:r>
          </a:p>
          <a:p>
            <a:pPr lvl="1"/>
            <a:r>
              <a:rPr lang="en-CA" dirty="0" smtClean="0"/>
              <a:t>General unsteadiness</a:t>
            </a:r>
          </a:p>
          <a:p>
            <a:pPr lvl="1"/>
            <a:r>
              <a:rPr lang="en-CA" dirty="0" smtClean="0"/>
              <a:t>Can be a safety issue</a:t>
            </a:r>
          </a:p>
          <a:p>
            <a:pPr lvl="1"/>
            <a:endParaRPr lang="en-CA" dirty="0"/>
          </a:p>
          <a:p>
            <a:pPr lvl="1"/>
            <a:endParaRPr lang="en-CA" dirty="0" smtClean="0"/>
          </a:p>
        </p:txBody>
      </p:sp>
      <p:sp>
        <p:nvSpPr>
          <p:cNvPr id="4" name="Slide Number Placeholder 3"/>
          <p:cNvSpPr>
            <a:spLocks noGrp="1"/>
          </p:cNvSpPr>
          <p:nvPr>
            <p:ph type="sldNum" sz="quarter" idx="12"/>
          </p:nvPr>
        </p:nvSpPr>
        <p:spPr/>
        <p:txBody>
          <a:bodyPr/>
          <a:lstStyle/>
          <a:p>
            <a:fld id="{14696958-A79D-4814-8D1C-6A5C08BA43B2}" type="slidenum">
              <a:rPr lang="en-CA" smtClean="0"/>
              <a:t>4</a:t>
            </a:fld>
            <a:endParaRPr lang="en-CA"/>
          </a:p>
        </p:txBody>
      </p:sp>
    </p:spTree>
    <p:extLst>
      <p:ext uri="{BB962C8B-B14F-4D97-AF65-F5344CB8AC3E}">
        <p14:creationId xmlns:p14="http://schemas.microsoft.com/office/powerpoint/2010/main" val="601751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Key Hunt Test Definitions Cont’d</a:t>
            </a:r>
            <a:endParaRPr lang="en-CA" dirty="0"/>
          </a:p>
        </p:txBody>
      </p:sp>
      <p:sp>
        <p:nvSpPr>
          <p:cNvPr id="3" name="Content Placeholder 2"/>
          <p:cNvSpPr>
            <a:spLocks noGrp="1"/>
          </p:cNvSpPr>
          <p:nvPr>
            <p:ph idx="1"/>
          </p:nvPr>
        </p:nvSpPr>
        <p:spPr/>
        <p:txBody>
          <a:bodyPr/>
          <a:lstStyle/>
          <a:p>
            <a:r>
              <a:rPr lang="en-CA" b="1" dirty="0" smtClean="0"/>
              <a:t>Pop</a:t>
            </a:r>
          </a:p>
          <a:p>
            <a:pPr lvl="1"/>
            <a:r>
              <a:rPr lang="en-CA" dirty="0" smtClean="0"/>
              <a:t>A pop, or popping, is voluntary stopping (without command) and looking back to the handler for direction after having been sent</a:t>
            </a:r>
          </a:p>
          <a:p>
            <a:r>
              <a:rPr lang="en-CA" b="1" dirty="0" smtClean="0"/>
              <a:t>Diversion Bird</a:t>
            </a:r>
          </a:p>
          <a:p>
            <a:pPr lvl="1"/>
            <a:r>
              <a:rPr lang="en-CA" dirty="0" smtClean="0"/>
              <a:t>A bird that is thrown and acts to divert the dog from their task at hand as it occurs</a:t>
            </a:r>
          </a:p>
          <a:p>
            <a:pPr lvl="1"/>
            <a:r>
              <a:rPr lang="en-CA" dirty="0" smtClean="0"/>
              <a:t>Occurs while the dog is actively working in the field as opposed to being at the line</a:t>
            </a:r>
          </a:p>
          <a:p>
            <a:r>
              <a:rPr lang="en-CA" b="1" dirty="0" smtClean="0"/>
              <a:t>Poison Bird</a:t>
            </a:r>
          </a:p>
          <a:p>
            <a:pPr lvl="1"/>
            <a:r>
              <a:rPr lang="en-CA" dirty="0" smtClean="0"/>
              <a:t>A poison bird is a mark, seen from the line, that is left in the field while the dog picks up a blind</a:t>
            </a:r>
          </a:p>
          <a:p>
            <a:pPr lvl="1"/>
            <a:r>
              <a:rPr lang="en-CA" dirty="0" smtClean="0"/>
              <a:t>If the judge chooses to have the poison bird picked up after delivery of the blind, it will be judged as a mark</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5</a:t>
            </a:fld>
            <a:endParaRPr lang="en-CA"/>
          </a:p>
        </p:txBody>
      </p:sp>
    </p:spTree>
    <p:extLst>
      <p:ext uri="{BB962C8B-B14F-4D97-AF65-F5344CB8AC3E}">
        <p14:creationId xmlns:p14="http://schemas.microsoft.com/office/powerpoint/2010/main" val="60820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Key Hunt Test Definitions Cont’d</a:t>
            </a:r>
            <a:endParaRPr lang="en-CA" dirty="0"/>
          </a:p>
        </p:txBody>
      </p:sp>
      <p:sp>
        <p:nvSpPr>
          <p:cNvPr id="3" name="Content Placeholder 2"/>
          <p:cNvSpPr>
            <a:spLocks noGrp="1"/>
          </p:cNvSpPr>
          <p:nvPr>
            <p:ph idx="1"/>
          </p:nvPr>
        </p:nvSpPr>
        <p:spPr/>
        <p:txBody>
          <a:bodyPr/>
          <a:lstStyle/>
          <a:p>
            <a:r>
              <a:rPr lang="en-CA" b="1" dirty="0" smtClean="0"/>
              <a:t>Recast</a:t>
            </a:r>
          </a:p>
          <a:p>
            <a:pPr lvl="1"/>
            <a:r>
              <a:rPr lang="en-CA" dirty="0" smtClean="0"/>
              <a:t>Distance should be agreed upon by judges but is usually limited to 15 feet or 4.5 meters</a:t>
            </a:r>
          </a:p>
          <a:p>
            <a:pPr lvl="1"/>
            <a:r>
              <a:rPr lang="en-CA" dirty="0" smtClean="0"/>
              <a:t>Usually attributed to a dog’s confusion as to whether it was sent</a:t>
            </a:r>
          </a:p>
          <a:p>
            <a:pPr lvl="2"/>
            <a:r>
              <a:rPr lang="en-CA" dirty="0" smtClean="0"/>
              <a:t>It is not considered a recast when a dog goes to the area of the fall, fails to find the bird and returns (or is recalled)</a:t>
            </a:r>
          </a:p>
          <a:p>
            <a:pPr lvl="2"/>
            <a:r>
              <a:rPr lang="en-CA" dirty="0" smtClean="0"/>
              <a:t>This must be evaluated as a </a:t>
            </a:r>
            <a:r>
              <a:rPr lang="en-CA" b="1" dirty="0" smtClean="0"/>
              <a:t>lack of perseverance</a:t>
            </a:r>
          </a:p>
          <a:p>
            <a:r>
              <a:rPr lang="en-CA" b="1" dirty="0" smtClean="0"/>
              <a:t>Refusal</a:t>
            </a:r>
          </a:p>
          <a:p>
            <a:pPr lvl="1"/>
            <a:r>
              <a:rPr lang="en-CA" dirty="0" smtClean="0"/>
              <a:t>Refusal is a disregard of a command</a:t>
            </a:r>
          </a:p>
          <a:p>
            <a:pPr lvl="2"/>
            <a:r>
              <a:rPr lang="en-CA" dirty="0" smtClean="0"/>
              <a:t>Failure to stop and look at the handler when signalled or failure to continue in new direction for a considerable distance both constitute a refusal</a:t>
            </a:r>
          </a:p>
          <a:p>
            <a:pPr lvl="2"/>
            <a:r>
              <a:rPr lang="en-CA" dirty="0" smtClean="0"/>
              <a:t>Not coming when called is as bad as not going when sent</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6</a:t>
            </a:fld>
            <a:endParaRPr lang="en-CA"/>
          </a:p>
        </p:txBody>
      </p:sp>
    </p:spTree>
    <p:extLst>
      <p:ext uri="{BB962C8B-B14F-4D97-AF65-F5344CB8AC3E}">
        <p14:creationId xmlns:p14="http://schemas.microsoft.com/office/powerpoint/2010/main" val="272016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Junior Test Requirements</a:t>
            </a:r>
            <a:endParaRPr lang="en-CA" dirty="0"/>
          </a:p>
        </p:txBody>
      </p:sp>
      <p:sp>
        <p:nvSpPr>
          <p:cNvPr id="3" name="Content Placeholder 2"/>
          <p:cNvSpPr>
            <a:spLocks noGrp="1"/>
          </p:cNvSpPr>
          <p:nvPr>
            <p:ph idx="1"/>
          </p:nvPr>
        </p:nvSpPr>
        <p:spPr/>
        <p:txBody>
          <a:bodyPr/>
          <a:lstStyle/>
          <a:p>
            <a:r>
              <a:rPr lang="en-CA" dirty="0" smtClean="0"/>
              <a:t>Dogs shall be tested on four single marks: </a:t>
            </a:r>
          </a:p>
          <a:p>
            <a:pPr lvl="1"/>
            <a:r>
              <a:rPr lang="en-CA" dirty="0" smtClean="0"/>
              <a:t>Two marks on land</a:t>
            </a:r>
          </a:p>
          <a:p>
            <a:pPr lvl="1"/>
            <a:r>
              <a:rPr lang="en-CA" dirty="0" smtClean="0"/>
              <a:t>Two marks on water</a:t>
            </a:r>
          </a:p>
          <a:p>
            <a:r>
              <a:rPr lang="en-CA" dirty="0" smtClean="0"/>
              <a:t>Test distances shall be established by the judges in keeping with realistic but relatively simple hunting situations</a:t>
            </a:r>
          </a:p>
          <a:p>
            <a:r>
              <a:rPr lang="en-CA" dirty="0" smtClean="0"/>
              <a:t>Length of retrieves </a:t>
            </a:r>
            <a:r>
              <a:rPr lang="en-CA" b="1" dirty="0" smtClean="0"/>
              <a:t>cannot exceed 73.1 meters or 80 yards </a:t>
            </a:r>
            <a:endParaRPr lang="en-CA" b="1" dirty="0"/>
          </a:p>
          <a:p>
            <a:pPr lvl="1"/>
            <a:endParaRPr lang="en-CA" dirty="0" smtClean="0"/>
          </a:p>
          <a:p>
            <a:pPr lvl="1"/>
            <a:endParaRPr lang="en-CA" dirty="0" smtClean="0"/>
          </a:p>
          <a:p>
            <a:pPr marL="411480" lvl="1" indent="0">
              <a:buNone/>
            </a:pPr>
            <a:endParaRPr lang="en-CA" dirty="0" smtClean="0"/>
          </a:p>
          <a:p>
            <a:pPr marL="411480" lvl="1" indent="0">
              <a:buNone/>
            </a:pPr>
            <a:endParaRPr lang="en-CA" dirty="0"/>
          </a:p>
          <a:p>
            <a:pPr marL="411480" lvl="1" indent="0">
              <a:buNone/>
            </a:pP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7</a:t>
            </a:fld>
            <a:endParaRPr lang="en-CA"/>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0990" y="4419250"/>
            <a:ext cx="3491170" cy="1962077"/>
          </a:xfrm>
          <a:prstGeom prst="rect">
            <a:avLst/>
          </a:prstGeom>
        </p:spPr>
      </p:pic>
    </p:spTree>
    <p:extLst>
      <p:ext uri="{BB962C8B-B14F-4D97-AF65-F5344CB8AC3E}">
        <p14:creationId xmlns:p14="http://schemas.microsoft.com/office/powerpoint/2010/main" val="2697857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Junior Test Design Considerations</a:t>
            </a:r>
            <a:endParaRPr lang="en-CA" dirty="0"/>
          </a:p>
        </p:txBody>
      </p:sp>
      <p:sp>
        <p:nvSpPr>
          <p:cNvPr id="3" name="Content Placeholder 2"/>
          <p:cNvSpPr>
            <a:spLocks noGrp="1"/>
          </p:cNvSpPr>
          <p:nvPr>
            <p:ph idx="1"/>
          </p:nvPr>
        </p:nvSpPr>
        <p:spPr/>
        <p:txBody>
          <a:bodyPr/>
          <a:lstStyle/>
          <a:p>
            <a:r>
              <a:rPr lang="en-CA" dirty="0" smtClean="0"/>
              <a:t>Diversionary shots, or shots in attempt to divert the attention of the dog, may NOT be used at the Junior level</a:t>
            </a:r>
          </a:p>
          <a:p>
            <a:r>
              <a:rPr lang="en-CA" dirty="0" smtClean="0"/>
              <a:t>Judges may use either hidden or visible gun stations</a:t>
            </a:r>
          </a:p>
          <a:p>
            <a:r>
              <a:rPr lang="en-CA" dirty="0" smtClean="0"/>
              <a:t>Visible gun stations may be used to a greater extent than would be appropriate in Senior or Master, but should still take into account the simulation of a hunting situation</a:t>
            </a:r>
            <a:endParaRPr lang="en-CA" dirty="0"/>
          </a:p>
        </p:txBody>
      </p:sp>
      <p:sp>
        <p:nvSpPr>
          <p:cNvPr id="4" name="Slide Number Placeholder 3"/>
          <p:cNvSpPr>
            <a:spLocks noGrp="1"/>
          </p:cNvSpPr>
          <p:nvPr>
            <p:ph type="sldNum" sz="quarter" idx="12"/>
          </p:nvPr>
        </p:nvSpPr>
        <p:spPr/>
        <p:txBody>
          <a:bodyPr/>
          <a:lstStyle/>
          <a:p>
            <a:fld id="{14696958-A79D-4814-8D1C-6A5C08BA43B2}" type="slidenum">
              <a:rPr lang="en-CA" smtClean="0"/>
              <a:t>8</a:t>
            </a:fld>
            <a:endParaRPr lang="en-CA"/>
          </a:p>
        </p:txBody>
      </p:sp>
      <p:pic>
        <p:nvPicPr>
          <p:cNvPr id="6" name="Picture 5"/>
          <p:cNvPicPr>
            <a:picLocks noChangeAspect="1"/>
          </p:cNvPicPr>
          <p:nvPr/>
        </p:nvPicPr>
        <p:blipFill>
          <a:blip r:embed="rId3"/>
          <a:stretch>
            <a:fillRect/>
          </a:stretch>
        </p:blipFill>
        <p:spPr>
          <a:xfrm>
            <a:off x="2699792" y="4266306"/>
            <a:ext cx="3349577" cy="1971006"/>
          </a:xfrm>
          <a:prstGeom prst="rect">
            <a:avLst/>
          </a:prstGeom>
        </p:spPr>
      </p:pic>
    </p:spTree>
    <p:extLst>
      <p:ext uri="{BB962C8B-B14F-4D97-AF65-F5344CB8AC3E}">
        <p14:creationId xmlns:p14="http://schemas.microsoft.com/office/powerpoint/2010/main" val="2232759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Junior Test Design Considerations Cont’d</a:t>
            </a:r>
            <a:endParaRPr lang="en-CA" dirty="0"/>
          </a:p>
        </p:txBody>
      </p:sp>
      <p:sp>
        <p:nvSpPr>
          <p:cNvPr id="3" name="Content Placeholder 2"/>
          <p:cNvSpPr>
            <a:spLocks noGrp="1"/>
          </p:cNvSpPr>
          <p:nvPr>
            <p:ph idx="1"/>
          </p:nvPr>
        </p:nvSpPr>
        <p:spPr/>
        <p:txBody>
          <a:bodyPr/>
          <a:lstStyle/>
          <a:p>
            <a:r>
              <a:rPr lang="en-CA" dirty="0" smtClean="0"/>
              <a:t>Judges MAY require the handler in a Junior test to carry an empty shotgun or replica but can do so only once</a:t>
            </a:r>
          </a:p>
          <a:p>
            <a:r>
              <a:rPr lang="en-CA" dirty="0" smtClean="0"/>
              <a:t>The handler in Junior is NOT required to shoulder the shotgun</a:t>
            </a:r>
          </a:p>
          <a:p>
            <a:r>
              <a:rPr lang="en-CA" dirty="0" smtClean="0"/>
              <a:t>Judges should remember that one of the purposes of the Junior test is to encourage participants to continue on in the hunt test program</a:t>
            </a:r>
          </a:p>
        </p:txBody>
      </p:sp>
      <p:sp>
        <p:nvSpPr>
          <p:cNvPr id="4" name="Slide Number Placeholder 3"/>
          <p:cNvSpPr>
            <a:spLocks noGrp="1"/>
          </p:cNvSpPr>
          <p:nvPr>
            <p:ph type="sldNum" sz="quarter" idx="12"/>
          </p:nvPr>
        </p:nvSpPr>
        <p:spPr/>
        <p:txBody>
          <a:bodyPr/>
          <a:lstStyle/>
          <a:p>
            <a:fld id="{14696958-A79D-4814-8D1C-6A5C08BA43B2}" type="slidenum">
              <a:rPr lang="en-CA" smtClean="0"/>
              <a:t>9</a:t>
            </a:fld>
            <a:endParaRPr lang="en-CA"/>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5760" y="4221088"/>
            <a:ext cx="3242384" cy="2160239"/>
          </a:xfrm>
          <a:prstGeom prst="rect">
            <a:avLst/>
          </a:prstGeom>
        </p:spPr>
      </p:pic>
    </p:spTree>
    <p:extLst>
      <p:ext uri="{BB962C8B-B14F-4D97-AF65-F5344CB8AC3E}">
        <p14:creationId xmlns:p14="http://schemas.microsoft.com/office/powerpoint/2010/main" val="20462523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emplate>
  <TotalTime>6830</TotalTime>
  <Words>3202</Words>
  <Application>Microsoft Office PowerPoint</Application>
  <PresentationFormat>On-screen Show (4:3)</PresentationFormat>
  <Paragraphs>270</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Adjacency</vt:lpstr>
      <vt:lpstr>    CANADIAN  NATIONAL MASTER  </vt:lpstr>
      <vt:lpstr>Table of Contents</vt:lpstr>
      <vt:lpstr>Purpose of CKC Hunt Tests</vt:lpstr>
      <vt:lpstr>Key Hunt Test Definitions</vt:lpstr>
      <vt:lpstr>Key Hunt Test Definitions Cont’d</vt:lpstr>
      <vt:lpstr>Key Hunt Test Definitions Cont’d</vt:lpstr>
      <vt:lpstr>Junior Test Requirements</vt:lpstr>
      <vt:lpstr>Junior Test Design Considerations</vt:lpstr>
      <vt:lpstr>Junior Test Design Considerations Cont’d</vt:lpstr>
      <vt:lpstr>Evaluating the Junior Dog: General</vt:lpstr>
      <vt:lpstr>Evaluating the Junior Dog: General Cont’d</vt:lpstr>
      <vt:lpstr>Evaluating the Junior Dog: General Cont’d</vt:lpstr>
      <vt:lpstr>Evaluating the Junior Dog: General Cont’d</vt:lpstr>
      <vt:lpstr>Evaluating the Junior Dog: Recasts</vt:lpstr>
      <vt:lpstr>Evaluating the Junior Dog: Handling</vt:lpstr>
      <vt:lpstr>Evaluating the Junior Dog: Steadiness</vt:lpstr>
      <vt:lpstr>Evaluating the Junior Dog: Encouragement</vt:lpstr>
      <vt:lpstr>Evaluating the Junior Dog: Hard Mouth</vt:lpstr>
      <vt:lpstr>Evaluating the Junior Dog: Hard Mouth Cont’d</vt:lpstr>
      <vt:lpstr>Evaluating the Junior Dog: Sample Score Sheet</vt:lpstr>
      <vt:lpstr>Perhaps Above All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CANADIAN NATIONAL MASTER JUDGING SEMINAR</dc:title>
  <dc:creator>Martin</dc:creator>
  <cp:lastModifiedBy>Martin</cp:lastModifiedBy>
  <cp:revision>455</cp:revision>
  <cp:lastPrinted>2016-12-21T15:11:18Z</cp:lastPrinted>
  <dcterms:created xsi:type="dcterms:W3CDTF">2015-07-06T10:29:39Z</dcterms:created>
  <dcterms:modified xsi:type="dcterms:W3CDTF">2018-07-01T19:07:44Z</dcterms:modified>
</cp:coreProperties>
</file>